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56" r:id="rId2"/>
    <p:sldId id="257" r:id="rId3"/>
    <p:sldId id="258" r:id="rId4"/>
    <p:sldId id="260" r:id="rId5"/>
    <p:sldId id="277" r:id="rId6"/>
    <p:sldId id="262" r:id="rId7"/>
    <p:sldId id="261" r:id="rId8"/>
    <p:sldId id="278" r:id="rId9"/>
    <p:sldId id="263" r:id="rId10"/>
    <p:sldId id="268" r:id="rId11"/>
    <p:sldId id="269" r:id="rId12"/>
    <p:sldId id="266" r:id="rId13"/>
    <p:sldId id="267" r:id="rId14"/>
    <p:sldId id="270" r:id="rId15"/>
    <p:sldId id="279" r:id="rId16"/>
    <p:sldId id="272" r:id="rId17"/>
    <p:sldId id="273" r:id="rId18"/>
    <p:sldId id="274" r:id="rId19"/>
    <p:sldId id="276" r:id="rId20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1" d="100"/>
          <a:sy n="71" d="100"/>
        </p:scale>
        <p:origin x="67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1398"/>
    </p:cViewPr>
  </p:sorterViewPr>
  <p:notesViewPr>
    <p:cSldViewPr snapToGrid="0">
      <p:cViewPr varScale="1">
        <p:scale>
          <a:sx n="58" d="100"/>
          <a:sy n="58" d="100"/>
        </p:scale>
        <p:origin x="2790" y="4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9195E7-CF70-4AE7-9343-D5390DBCA3B6}" type="datetimeFigureOut">
              <a:rPr lang="zh-TW" altLang="en-US" smtClean="0"/>
              <a:t>2014/8/11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31BF993-F553-45B5-9AD6-64EFF5FA099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825959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1BF993-F553-45B5-9AD6-64EFF5FA0997}" type="slidenum">
              <a:rPr lang="zh-TW" altLang="en-US" smtClean="0"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212627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1BF993-F553-45B5-9AD6-64EFF5FA0997}" type="slidenum">
              <a:rPr lang="zh-TW" altLang="en-US" smtClean="0"/>
              <a:t>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361059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sz="1200" dirty="0" smtClean="0"/>
              <a:t>state-of-the-art </a:t>
            </a:r>
            <a:r>
              <a:rPr lang="zh-TW" altLang="en-US" sz="1200" dirty="0" smtClean="0"/>
              <a:t>當代最尖端的意思 </a:t>
            </a:r>
            <a:r>
              <a:rPr lang="en-US" altLang="zh-TW" sz="1200" dirty="0" smtClean="0"/>
              <a:t>execute</a:t>
            </a:r>
            <a:r>
              <a:rPr lang="zh-TW" altLang="en-US" sz="1200" dirty="0" smtClean="0"/>
              <a:t>施行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1BF993-F553-45B5-9AD6-64EFF5FA0997}" type="slidenum">
              <a:rPr lang="zh-TW" altLang="en-US" smtClean="0"/>
              <a:t>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607543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8CB847-8081-4113-BD35-12D714F62BFA}" type="datetime1">
              <a:rPr lang="zh-TW" altLang="en-US" smtClean="0"/>
              <a:t>2014/8/11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AD7BD-E49C-4A61-A795-18DB5045E25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038748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F490A-CE3B-4D57-A9F4-5AD76DA9E136}" type="datetime1">
              <a:rPr lang="zh-TW" altLang="en-US" smtClean="0"/>
              <a:t>2014/8/11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AD7BD-E49C-4A61-A795-18DB5045E25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180633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7DD2B5-7C4E-4A64-B4F1-0EA3751320C6}" type="datetime1">
              <a:rPr lang="zh-TW" altLang="en-US" smtClean="0"/>
              <a:t>2014/8/11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AD7BD-E49C-4A61-A795-18DB5045E25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255556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AAE07-1EB6-46C7-B60D-1B60E52A633B}" type="datetime1">
              <a:rPr lang="zh-TW" altLang="en-US" smtClean="0"/>
              <a:t>2014/8/11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AD7BD-E49C-4A61-A795-18DB5045E25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80608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AA671-1043-46A1-8682-3CD34639EA21}" type="datetime1">
              <a:rPr lang="zh-TW" altLang="en-US" smtClean="0"/>
              <a:t>2014/8/11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AD7BD-E49C-4A61-A795-18DB5045E25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253830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7EED3-5F00-47AA-9508-010FDD1DE563}" type="datetime1">
              <a:rPr lang="zh-TW" altLang="en-US" smtClean="0"/>
              <a:t>2014/8/11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AD7BD-E49C-4A61-A795-18DB5045E25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749731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EC5DE-C656-4E76-A1B3-3681F8506B7E}" type="datetime1">
              <a:rPr lang="zh-TW" altLang="en-US" smtClean="0"/>
              <a:t>2014/8/11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AD7BD-E49C-4A61-A795-18DB5045E25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128116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3545A5-6BE9-4159-9201-062DD6027CEA}" type="datetime1">
              <a:rPr lang="zh-TW" altLang="en-US" smtClean="0"/>
              <a:t>2014/8/11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AD7BD-E49C-4A61-A795-18DB5045E25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386505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9D1A9-24E2-45C8-BFF1-BCD9FB3E7C2D}" type="datetime1">
              <a:rPr lang="zh-TW" altLang="en-US" smtClean="0"/>
              <a:t>2014/8/11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AD7BD-E49C-4A61-A795-18DB5045E25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881360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54DF8-34C2-4640-9CE2-EE72DB3AC654}" type="datetime1">
              <a:rPr lang="zh-TW" altLang="en-US" smtClean="0"/>
              <a:t>2014/8/11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AD7BD-E49C-4A61-A795-18DB5045E25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851306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85A0A-2C26-4BD9-B1E7-08B2AF323454}" type="datetime1">
              <a:rPr lang="zh-TW" altLang="en-US" smtClean="0"/>
              <a:t>2014/8/11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AD7BD-E49C-4A61-A795-18DB5045E25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07572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DF5D54-B733-4F85-9327-07888E9D4D84}" type="datetime1">
              <a:rPr lang="zh-TW" altLang="en-US" smtClean="0"/>
              <a:t>2014/8/11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8AD7BD-E49C-4A61-A795-18DB5045E25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840923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4.wmf"/><Relationship Id="rId4" Type="http://schemas.openxmlformats.org/officeDocument/2006/relationships/oleObject" Target="../embeddings/oleObject1.bin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0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7.wmf"/><Relationship Id="rId4" Type="http://schemas.openxmlformats.org/officeDocument/2006/relationships/oleObject" Target="../embeddings/oleObject2.bin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TW" dirty="0" smtClean="0"/>
              <a:t>CH5 Overview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AD7BD-E49C-4A61-A795-18DB5045E250}" type="slidenum">
              <a:rPr lang="zh-TW" altLang="en-US" smtClean="0"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73918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15680" y="1412777"/>
            <a:ext cx="7093446" cy="50326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5" name="物件 4"/>
          <p:cNvGraphicFramePr>
            <a:graphicFrameLocks noChangeAspect="1"/>
          </p:cNvGraphicFramePr>
          <p:nvPr/>
        </p:nvGraphicFramePr>
        <p:xfrm>
          <a:off x="1703512" y="188640"/>
          <a:ext cx="1584176" cy="22623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9" name="Equation" r:id="rId4" imgW="698400" imgH="914400" progId="Equation.DSMT4">
                  <p:embed/>
                </p:oleObj>
              </mc:Choice>
              <mc:Fallback>
                <p:oleObj name="Equation" r:id="rId4" imgW="698400" imgH="9144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03512" y="188640"/>
                        <a:ext cx="1584176" cy="226236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投影片編號版面配置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AD7BD-E49C-4A61-A795-18DB5045E250}" type="slidenum">
              <a:rPr lang="zh-TW" altLang="en-US" smtClean="0"/>
              <a:t>10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20934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39616" y="0"/>
            <a:ext cx="6820420" cy="66759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投影片編號版面配置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AD7BD-E49C-4A61-A795-18DB5045E250}" type="slidenum">
              <a:rPr lang="zh-TW" altLang="en-US" smtClean="0"/>
              <a:t>11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26520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pPr algn="ctr"/>
            <a:r>
              <a:rPr lang="en-US" altLang="zh-TW" dirty="0" err="1" smtClean="0">
                <a:latin typeface="+mn-lt"/>
              </a:rPr>
              <a:t>Cointegration</a:t>
            </a:r>
            <a:endParaRPr lang="zh-TW" altLang="en-US" dirty="0">
              <a:latin typeface="+mn-lt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內容版面配置區 2"/>
              <p:cNvSpPr>
                <a:spLocks noGrp="1"/>
              </p:cNvSpPr>
              <p:nvPr>
                <p:ph idx="1"/>
              </p:nvPr>
            </p:nvSpPr>
            <p:spPr>
              <a:xfrm>
                <a:off x="112058" y="900952"/>
                <a:ext cx="12079942" cy="5446059"/>
              </a:xfrm>
            </p:spPr>
            <p:txBody>
              <a:bodyPr/>
              <a:lstStyle/>
              <a:p>
                <a:r>
                  <a:rPr lang="en-US" altLang="zh-TW" dirty="0" smtClean="0"/>
                  <a:t>Common trends model (Stock and Watson - 1988):</a:t>
                </a:r>
                <a:endParaRPr lang="en-US" altLang="zh-TW" dirty="0"/>
              </a:p>
              <a:p>
                <a:pPr marL="914400" lvl="1" indent="-457200">
                  <a:buFont typeface="+mj-lt"/>
                  <a:buAutoNum type="arabicParenR"/>
                </a:pPr>
                <a:r>
                  <a:rPr lang="en-US" altLang="zh-TW" dirty="0" smtClean="0"/>
                  <a:t>Idea:</a:t>
                </a:r>
              </a:p>
              <a:p>
                <a:pPr marL="457200" lvl="1" indent="0">
                  <a:buNone/>
                </a:pPr>
                <a:r>
                  <a:rPr lang="en-US" altLang="zh-TW" dirty="0" smtClean="0"/>
                  <a:t>       - Time Series  = Stationary Component + </a:t>
                </a:r>
                <a:r>
                  <a:rPr lang="en-US" altLang="zh-TW" dirty="0" err="1" smtClean="0"/>
                  <a:t>Nonstationary</a:t>
                </a:r>
                <a:r>
                  <a:rPr lang="en-US" altLang="zh-TW" dirty="0" smtClean="0"/>
                  <a:t> Component .</a:t>
                </a:r>
              </a:p>
              <a:p>
                <a:pPr marL="457200" lvl="1" indent="0">
                  <a:buNone/>
                </a:pPr>
                <a:r>
                  <a:rPr lang="en-US" altLang="zh-TW" dirty="0"/>
                  <a:t> </a:t>
                </a:r>
                <a:r>
                  <a:rPr lang="en-US" altLang="zh-TW" dirty="0" smtClean="0"/>
                  <a:t>      - </a:t>
                </a:r>
                <a:r>
                  <a:rPr lang="en-US" altLang="zh-TW" dirty="0"/>
                  <a:t>If two series are </a:t>
                </a:r>
                <a:r>
                  <a:rPr lang="en-US" altLang="zh-TW" dirty="0" err="1"/>
                  <a:t>cointegrated</a:t>
                </a:r>
                <a:r>
                  <a:rPr lang="en-US" altLang="zh-TW" dirty="0"/>
                  <a:t>, then the </a:t>
                </a:r>
                <a:r>
                  <a:rPr lang="en-US" altLang="zh-TW" dirty="0" err="1"/>
                  <a:t>cointegrating</a:t>
                </a:r>
                <a:r>
                  <a:rPr lang="en-US" altLang="zh-TW" dirty="0"/>
                  <a:t> linear </a:t>
                </a:r>
                <a:r>
                  <a:rPr lang="en-US" altLang="zh-TW" dirty="0" smtClean="0"/>
                  <a:t>composition acts </a:t>
                </a:r>
                <a:r>
                  <a:rPr lang="en-US" altLang="zh-TW" dirty="0"/>
                  <a:t>to </a:t>
                </a:r>
                <a:r>
                  <a:rPr lang="en-US" altLang="zh-TW" dirty="0" smtClean="0"/>
                  <a:t>nullify</a:t>
                </a:r>
              </a:p>
              <a:p>
                <a:pPr marL="457200" lvl="1" indent="0">
                  <a:buNone/>
                </a:pPr>
                <a:r>
                  <a:rPr lang="en-US" altLang="zh-TW" dirty="0"/>
                  <a:t> </a:t>
                </a:r>
                <a:r>
                  <a:rPr lang="en-US" altLang="zh-TW" dirty="0" smtClean="0"/>
                  <a:t>        </a:t>
                </a:r>
                <a:r>
                  <a:rPr lang="en-US" altLang="zh-TW" dirty="0"/>
                  <a:t>the </a:t>
                </a:r>
                <a:r>
                  <a:rPr lang="en-US" altLang="zh-TW" dirty="0" err="1"/>
                  <a:t>nonstationary</a:t>
                </a:r>
                <a:r>
                  <a:rPr lang="en-US" altLang="zh-TW" dirty="0"/>
                  <a:t> components, leaving only </a:t>
                </a:r>
                <a:r>
                  <a:rPr lang="en-US" altLang="zh-TW" dirty="0" smtClean="0"/>
                  <a:t>the stationary </a:t>
                </a:r>
                <a:r>
                  <a:rPr lang="en-US" altLang="zh-TW" dirty="0"/>
                  <a:t>components</a:t>
                </a:r>
                <a:r>
                  <a:rPr lang="en-US" altLang="zh-TW" dirty="0" smtClean="0"/>
                  <a:t>.</a:t>
                </a:r>
              </a:p>
              <a:p>
                <a:pPr marL="457200" lvl="1" indent="0">
                  <a:buNone/>
                </a:pPr>
                <a:r>
                  <a:rPr lang="en-US" altLang="zh-TW" dirty="0" smtClean="0"/>
                  <a:t>       Consider two time series:</a:t>
                </a:r>
              </a:p>
              <a:p>
                <a:pPr marL="457200" lvl="1" indent="0">
                  <a:buNone/>
                </a:pPr>
                <a:r>
                  <a:rPr lang="en-US" altLang="zh-TW" dirty="0"/>
                  <a:t> </a:t>
                </a:r>
                <a:r>
                  <a:rPr lang="en-US" altLang="zh-TW" dirty="0" smtClean="0"/>
                  <a:t>                   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</m:sSub>
                    <m:r>
                      <a:rPr lang="en-US" altLang="zh-TW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altLang="zh-TW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b>
                        <m:sSub>
                          <m:sSubPr>
                            <m:ctrlPr>
                              <a:rPr lang="en-US" altLang="zh-TW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TW" b="0" i="1" smtClean="0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  <m:sub>
                            <m:r>
                              <a:rPr lang="en-US" altLang="zh-TW" b="0" i="1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</m:sub>
                        </m:sSub>
                      </m:sub>
                    </m:sSub>
                    <m:r>
                      <a:rPr lang="en-US" altLang="zh-TW" b="0" i="1" smtClean="0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altLang="zh-TW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zh-TW" altLang="en-US" b="0" i="1" smtClean="0">
                            <a:latin typeface="Cambria Math" panose="02040503050406030204" pitchFamily="18" charset="0"/>
                          </a:rPr>
                          <m:t>𝜀</m:t>
                        </m:r>
                      </m:e>
                      <m:sub>
                        <m:sSub>
                          <m:sSubPr>
                            <m:ctrlPr>
                              <a:rPr lang="en-US" altLang="zh-TW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TW" b="0" i="1" smtClean="0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  <m:sub>
                            <m:r>
                              <a:rPr lang="en-US" altLang="zh-TW" b="0" i="1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</m:sub>
                        </m:sSub>
                      </m:sub>
                    </m:sSub>
                  </m:oMath>
                </a14:m>
                <a:r>
                  <a:rPr lang="en-US" altLang="zh-TW" dirty="0" smtClean="0"/>
                  <a:t> </a:t>
                </a:r>
              </a:p>
              <a:p>
                <a:pPr marL="457200" lvl="1" indent="0">
                  <a:buNone/>
                </a:pPr>
                <a:r>
                  <a:rPr lang="en-US" altLang="zh-TW" dirty="0"/>
                  <a:t> </a:t>
                </a:r>
                <a:r>
                  <a:rPr lang="en-US" altLang="zh-TW" dirty="0" smtClean="0"/>
                  <a:t>                   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</m:sSub>
                    <m:r>
                      <a:rPr lang="en-US" altLang="zh-TW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altLang="zh-TW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b>
                        <m:sSub>
                          <m:sSubPr>
                            <m:ctrlPr>
                              <a:rPr lang="en-US" altLang="zh-TW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TW" b="0" i="1" smtClean="0">
                                <a:latin typeface="Cambria Math" panose="02040503050406030204" pitchFamily="18" charset="0"/>
                              </a:rPr>
                              <m:t>𝑧</m:t>
                            </m:r>
                          </m:e>
                          <m:sub>
                            <m:r>
                              <a:rPr lang="en-US" altLang="zh-TW" b="0" i="1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</m:sub>
                        </m:sSub>
                      </m:sub>
                    </m:sSub>
                    <m:r>
                      <a:rPr lang="en-US" altLang="zh-TW" b="0" i="1" smtClean="0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altLang="zh-TW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zh-TW" altLang="en-US" b="0" i="1" smtClean="0">
                            <a:latin typeface="Cambria Math" panose="02040503050406030204" pitchFamily="18" charset="0"/>
                          </a:rPr>
                          <m:t>𝜀</m:t>
                        </m:r>
                      </m:e>
                      <m:sub>
                        <m:sSub>
                          <m:sSubPr>
                            <m:ctrlPr>
                              <a:rPr lang="en-US" altLang="zh-TW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TW" b="0" i="1" smtClean="0">
                                <a:latin typeface="Cambria Math" panose="02040503050406030204" pitchFamily="18" charset="0"/>
                              </a:rPr>
                              <m:t>𝑧</m:t>
                            </m:r>
                          </m:e>
                          <m:sub>
                            <m:r>
                              <a:rPr lang="en-US" altLang="zh-TW" b="0" i="1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</m:sub>
                        </m:sSub>
                      </m:sub>
                    </m:sSub>
                  </m:oMath>
                </a14:m>
                <a:endParaRPr lang="en-US" altLang="zh-TW" dirty="0" smtClean="0"/>
              </a:p>
              <a:p>
                <a:pPr marL="457200" lvl="1" indent="0">
                  <a:buNone/>
                </a:pPr>
                <a:endParaRPr lang="en-US" altLang="zh-TW" dirty="0"/>
              </a:p>
              <a:p>
                <a:pPr marL="457200" lvl="1" indent="0">
                  <a:buNone/>
                </a:pPr>
                <a:endParaRPr lang="en-US" altLang="zh-TW" dirty="0"/>
              </a:p>
              <a:p>
                <a:pPr marL="457200" lvl="1" indent="0">
                  <a:buNone/>
                </a:pPr>
                <a:r>
                  <a:rPr lang="en-US" altLang="zh-TW" dirty="0" smtClean="0"/>
                  <a:t>        We do linear combination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</m:sSub>
                    <m:r>
                      <a:rPr lang="en-US" altLang="zh-TW" b="0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m:rPr>
                        <m:sty m:val="p"/>
                      </m:rPr>
                      <a:rPr lang="el-GR" altLang="zh-TW" b="0" i="1" smtClean="0">
                        <a:latin typeface="Cambria Math" panose="02040503050406030204" pitchFamily="18" charset="0"/>
                      </a:rPr>
                      <m:t>γ</m:t>
                    </m:r>
                    <m:sSub>
                      <m:sSubPr>
                        <m:ctrlPr>
                          <a:rPr lang="en-US" altLang="zh-TW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</m:sSub>
                    <m:r>
                      <a:rPr lang="en-US" altLang="zh-TW" b="0" i="0" smtClean="0">
                        <a:latin typeface="Cambria Math" panose="02040503050406030204" pitchFamily="18" charset="0"/>
                      </a:rPr>
                      <m:t> : </m:t>
                    </m:r>
                  </m:oMath>
                </a14:m>
                <a:endParaRPr lang="en-US" altLang="zh-TW" dirty="0" smtClean="0"/>
              </a:p>
              <a:p>
                <a:pPr marL="457200" lvl="1" indent="0">
                  <a:buNone/>
                </a:pPr>
                <a:r>
                  <a:rPr lang="en-US" altLang="zh-TW" dirty="0"/>
                  <a:t> </a:t>
                </a:r>
                <a:r>
                  <a:rPr lang="en-US" altLang="zh-TW" dirty="0" smtClean="0"/>
                  <a:t>           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</m:sSub>
                    <m:r>
                      <a:rPr lang="en-US" altLang="zh-TW" b="0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m:rPr>
                        <m:sty m:val="p"/>
                      </m:rPr>
                      <a:rPr lang="el-GR" altLang="zh-TW" b="0" i="1" smtClean="0">
                        <a:latin typeface="Cambria Math" panose="02040503050406030204" pitchFamily="18" charset="0"/>
                      </a:rPr>
                      <m:t>γ</m:t>
                    </m:r>
                    <m:sSub>
                      <m:sSubPr>
                        <m:ctrlPr>
                          <a:rPr lang="en-US" altLang="zh-TW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</m:sSub>
                    <m:r>
                      <a:rPr lang="en-US" altLang="zh-TW" b="0" i="1" smtClean="0">
                        <a:latin typeface="Cambria Math" panose="02040503050406030204" pitchFamily="18" charset="0"/>
                      </a:rPr>
                      <m:t>=(</m:t>
                    </m:r>
                    <m:sSub>
                      <m:sSubPr>
                        <m:ctrlPr>
                          <a:rPr lang="en-US" altLang="zh-TW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b>
                        <m:sSub>
                          <m:sSubPr>
                            <m:ctrlPr>
                              <a:rPr lang="en-US" altLang="zh-TW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TW" b="0" i="1" smtClean="0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  <m:sub>
                            <m:r>
                              <a:rPr lang="en-US" altLang="zh-TW" b="0" i="1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</m:sub>
                        </m:sSub>
                      </m:sub>
                    </m:sSub>
                    <m:r>
                      <a:rPr lang="en-US" altLang="zh-TW" b="0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m:rPr>
                        <m:sty m:val="p"/>
                      </m:rPr>
                      <a:rPr lang="el-GR" altLang="zh-TW" b="0" i="1" smtClean="0">
                        <a:latin typeface="Cambria Math" panose="02040503050406030204" pitchFamily="18" charset="0"/>
                      </a:rPr>
                      <m:t>γ</m:t>
                    </m:r>
                    <m:sSub>
                      <m:sSubPr>
                        <m:ctrlPr>
                          <a:rPr lang="en-US" altLang="zh-TW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b>
                        <m:sSub>
                          <m:sSubPr>
                            <m:ctrlPr>
                              <a:rPr lang="en-US" altLang="zh-TW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TW" b="0" i="1" smtClean="0">
                                <a:latin typeface="Cambria Math" panose="02040503050406030204" pitchFamily="18" charset="0"/>
                              </a:rPr>
                              <m:t>𝑧</m:t>
                            </m:r>
                          </m:e>
                          <m:sub>
                            <m:r>
                              <a:rPr lang="en-US" altLang="zh-TW" b="0" i="1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</m:sub>
                        </m:sSub>
                      </m:sub>
                    </m:sSub>
                    <m:r>
                      <a:rPr lang="en-US" altLang="zh-TW" b="0" i="1" smtClean="0">
                        <a:latin typeface="Cambria Math" panose="02040503050406030204" pitchFamily="18" charset="0"/>
                      </a:rPr>
                      <m:t>)+(</m:t>
                    </m:r>
                    <m:sSub>
                      <m:sSubPr>
                        <m:ctrlPr>
                          <a:rPr lang="en-US" altLang="zh-TW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zh-TW" altLang="en-US" b="0" i="1" smtClean="0">
                            <a:latin typeface="Cambria Math" panose="02040503050406030204" pitchFamily="18" charset="0"/>
                          </a:rPr>
                          <m:t>𝜀</m:t>
                        </m:r>
                      </m:e>
                      <m:sub>
                        <m:sSub>
                          <m:sSubPr>
                            <m:ctrlPr>
                              <a:rPr lang="en-US" altLang="zh-TW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TW" b="0" i="1" smtClean="0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  <m:sub>
                            <m:r>
                              <a:rPr lang="en-US" altLang="zh-TW" b="0" i="1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</m:sub>
                        </m:sSub>
                      </m:sub>
                    </m:sSub>
                    <m:r>
                      <a:rPr lang="en-US" altLang="zh-TW" b="0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m:rPr>
                        <m:sty m:val="p"/>
                      </m:rPr>
                      <a:rPr lang="el-GR" altLang="zh-TW" b="0" i="1" smtClean="0">
                        <a:latin typeface="Cambria Math" panose="02040503050406030204" pitchFamily="18" charset="0"/>
                      </a:rPr>
                      <m:t>γ</m:t>
                    </m:r>
                    <m:sSub>
                      <m:sSubPr>
                        <m:ctrlPr>
                          <a:rPr lang="en-US" altLang="zh-TW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zh-TW" altLang="en-US" b="0" i="1" smtClean="0">
                            <a:latin typeface="Cambria Math" panose="02040503050406030204" pitchFamily="18" charset="0"/>
                          </a:rPr>
                          <m:t>𝜀</m:t>
                        </m:r>
                      </m:e>
                      <m:sub>
                        <m:sSub>
                          <m:sSubPr>
                            <m:ctrlPr>
                              <a:rPr lang="en-US" altLang="zh-TW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TW" b="0" i="1" smtClean="0">
                                <a:latin typeface="Cambria Math" panose="02040503050406030204" pitchFamily="18" charset="0"/>
                              </a:rPr>
                              <m:t>𝑧</m:t>
                            </m:r>
                          </m:e>
                          <m:sub>
                            <m:r>
                              <a:rPr lang="en-US" altLang="zh-TW" b="0" i="1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</m:sub>
                        </m:sSub>
                      </m:sub>
                    </m:sSub>
                    <m:r>
                      <a:rPr lang="en-US" altLang="zh-TW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altLang="zh-TW" dirty="0" smtClean="0"/>
              </a:p>
            </p:txBody>
          </p:sp>
        </mc:Choice>
        <mc:Fallback xmlns="">
          <p:sp>
            <p:nvSpPr>
              <p:cNvPr id="3" name="內容版面配置區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12058" y="900952"/>
                <a:ext cx="12079942" cy="5446059"/>
              </a:xfrm>
              <a:blipFill rotWithShape="0">
                <a:blip r:embed="rId2"/>
                <a:stretch>
                  <a:fillRect l="-908" t="-1904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矩形 3"/>
          <p:cNvSpPr/>
          <p:nvPr/>
        </p:nvSpPr>
        <p:spPr>
          <a:xfrm>
            <a:off x="2985247" y="3415553"/>
            <a:ext cx="484094" cy="766482"/>
          </a:xfrm>
          <a:prstGeom prst="rect">
            <a:avLst/>
          </a:prstGeom>
          <a:noFill/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" name="矩形 4"/>
          <p:cNvSpPr/>
          <p:nvPr/>
        </p:nvSpPr>
        <p:spPr>
          <a:xfrm>
            <a:off x="3751729" y="3415553"/>
            <a:ext cx="430306" cy="76648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6" name="文字方塊 5"/>
          <p:cNvSpPr txBox="1"/>
          <p:nvPr/>
        </p:nvSpPr>
        <p:spPr>
          <a:xfrm>
            <a:off x="497541" y="4400781"/>
            <a:ext cx="4141695" cy="369332"/>
          </a:xfrm>
          <a:prstGeom prst="rect">
            <a:avLst/>
          </a:prstGeom>
          <a:noFill/>
          <a:ln>
            <a:solidFill>
              <a:srgbClr val="92D050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TW" dirty="0">
                <a:solidFill>
                  <a:schemeClr val="accent6"/>
                </a:solidFill>
              </a:rPr>
              <a:t>R</a:t>
            </a:r>
            <a:r>
              <a:rPr lang="en-US" altLang="zh-TW" dirty="0" smtClean="0">
                <a:solidFill>
                  <a:schemeClr val="accent6"/>
                </a:solidFill>
              </a:rPr>
              <a:t>andom walk (</a:t>
            </a:r>
            <a:r>
              <a:rPr lang="en-US" altLang="zh-TW" dirty="0" err="1" smtClean="0">
                <a:solidFill>
                  <a:schemeClr val="accent6"/>
                </a:solidFill>
              </a:rPr>
              <a:t>nonstationary</a:t>
            </a:r>
            <a:r>
              <a:rPr lang="en-US" altLang="zh-TW" dirty="0" smtClean="0">
                <a:solidFill>
                  <a:schemeClr val="accent6"/>
                </a:solidFill>
              </a:rPr>
              <a:t>) components</a:t>
            </a:r>
            <a:endParaRPr lang="zh-TW" altLang="en-US" dirty="0">
              <a:solidFill>
                <a:schemeClr val="accent6"/>
              </a:solidFill>
            </a:endParaRPr>
          </a:p>
        </p:txBody>
      </p:sp>
      <p:cxnSp>
        <p:nvCxnSpPr>
          <p:cNvPr id="8" name="直線單箭頭接點 7"/>
          <p:cNvCxnSpPr/>
          <p:nvPr/>
        </p:nvCxnSpPr>
        <p:spPr>
          <a:xfrm flipH="1">
            <a:off x="2985247" y="4182035"/>
            <a:ext cx="107577" cy="184666"/>
          </a:xfrm>
          <a:prstGeom prst="straightConnector1">
            <a:avLst/>
          </a:prstGeom>
          <a:ln>
            <a:solidFill>
              <a:srgbClr val="92D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文字方塊 8"/>
          <p:cNvSpPr txBox="1"/>
          <p:nvPr/>
        </p:nvSpPr>
        <p:spPr>
          <a:xfrm>
            <a:off x="5430371" y="4182035"/>
            <a:ext cx="4087905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TW" dirty="0">
                <a:solidFill>
                  <a:srgbClr val="FF0000"/>
                </a:solidFill>
              </a:rPr>
              <a:t>S</a:t>
            </a:r>
            <a:r>
              <a:rPr lang="en-US" altLang="zh-TW" dirty="0" smtClean="0">
                <a:solidFill>
                  <a:srgbClr val="FF0000"/>
                </a:solidFill>
              </a:rPr>
              <a:t>tationary components of the time series.</a:t>
            </a:r>
            <a:endParaRPr lang="zh-TW" altLang="en-US" dirty="0">
              <a:solidFill>
                <a:srgbClr val="FF0000"/>
              </a:solidFill>
            </a:endParaRPr>
          </a:p>
        </p:txBody>
      </p:sp>
      <p:cxnSp>
        <p:nvCxnSpPr>
          <p:cNvPr id="11" name="直線單箭頭接點 10"/>
          <p:cNvCxnSpPr>
            <a:stCxn id="5" idx="3"/>
            <a:endCxn id="9" idx="1"/>
          </p:cNvCxnSpPr>
          <p:nvPr/>
        </p:nvCxnSpPr>
        <p:spPr>
          <a:xfrm>
            <a:off x="4182035" y="3798794"/>
            <a:ext cx="1248336" cy="567907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矩形 12"/>
          <p:cNvSpPr/>
          <p:nvPr/>
        </p:nvSpPr>
        <p:spPr>
          <a:xfrm>
            <a:off x="3227294" y="5365376"/>
            <a:ext cx="1680882" cy="40341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文字方塊 13"/>
              <p:cNvSpPr txBox="1"/>
              <p:nvPr/>
            </p:nvSpPr>
            <p:spPr>
              <a:xfrm>
                <a:off x="4408392" y="6044812"/>
                <a:ext cx="3065931" cy="394532"/>
              </a:xfrm>
              <a:prstGeom prst="rect">
                <a:avLst/>
              </a:prstGeom>
              <a:noFill/>
              <a:ln>
                <a:solidFill>
                  <a:srgbClr val="FF0000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altLang="zh-TW" dirty="0" smtClean="0">
                    <a:solidFill>
                      <a:srgbClr val="FF0000"/>
                    </a:solidFill>
                  </a:rPr>
                  <a:t>Should be zero , so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b>
                        <m:sSub>
                          <m:sSubPr>
                            <m:ctrlPr>
                              <a:rPr lang="en-US" altLang="zh-TW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TW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  <m:sub>
                            <m:r>
                              <a:rPr lang="en-US" altLang="zh-TW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𝑡</m:t>
                            </m:r>
                          </m:sub>
                        </m:sSub>
                      </m:sub>
                    </m:sSub>
                    <m:r>
                      <a:rPr lang="en-US" altLang="zh-TW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m:rPr>
                        <m:sty m:val="p"/>
                      </m:rPr>
                      <a:rPr lang="el-GR" altLang="zh-TW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γ</m:t>
                    </m:r>
                    <m:sSub>
                      <m:sSubPr>
                        <m:ctrlPr>
                          <a:rPr lang="en-US" altLang="zh-TW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b>
                        <m:sSub>
                          <m:sSubPr>
                            <m:ctrlPr>
                              <a:rPr lang="en-US" altLang="zh-TW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TW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𝑧</m:t>
                            </m:r>
                          </m:e>
                          <m:sub>
                            <m:r>
                              <a:rPr lang="en-US" altLang="zh-TW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𝑡</m:t>
                            </m:r>
                          </m:sub>
                        </m:sSub>
                      </m:sub>
                    </m:sSub>
                  </m:oMath>
                </a14:m>
                <a:r>
                  <a:rPr lang="en-US" altLang="zh-TW" dirty="0" smtClean="0"/>
                  <a:t> </a:t>
                </a:r>
                <a:endParaRPr lang="zh-TW" altLang="en-US" dirty="0"/>
              </a:p>
            </p:txBody>
          </p:sp>
        </mc:Choice>
        <mc:Fallback xmlns="">
          <p:sp>
            <p:nvSpPr>
              <p:cNvPr id="14" name="文字方塊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08392" y="6044812"/>
                <a:ext cx="3065931" cy="394532"/>
              </a:xfrm>
              <a:prstGeom prst="rect">
                <a:avLst/>
              </a:prstGeom>
              <a:blipFill rotWithShape="0">
                <a:blip r:embed="rId3"/>
                <a:stretch>
                  <a:fillRect l="-1386" t="-6061" b="-18182"/>
                </a:stretch>
              </a:blipFill>
              <a:ln>
                <a:solidFill>
                  <a:srgbClr val="FF0000"/>
                </a:solidFill>
              </a:ln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6" name="肘形接點 15"/>
          <p:cNvCxnSpPr/>
          <p:nvPr/>
        </p:nvCxnSpPr>
        <p:spPr>
          <a:xfrm>
            <a:off x="3630706" y="5768788"/>
            <a:ext cx="777686" cy="473290"/>
          </a:xfrm>
          <a:prstGeom prst="bentConnector3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AD7BD-E49C-4A61-A795-18DB5045E250}" type="slidenum">
              <a:rPr lang="zh-TW" altLang="en-US" smtClean="0"/>
              <a:t>12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0738881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pPr algn="ctr"/>
            <a:r>
              <a:rPr lang="en-US" altLang="zh-TW" dirty="0" smtClean="0">
                <a:latin typeface="+mn-lt"/>
              </a:rPr>
              <a:t>Applying the model</a:t>
            </a:r>
            <a:endParaRPr lang="zh-TW" altLang="en-US" dirty="0">
              <a:latin typeface="+mn-lt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內容版面配置區 2"/>
              <p:cNvSpPr>
                <a:spLocks noGrp="1"/>
              </p:cNvSpPr>
              <p:nvPr>
                <p:ph idx="1"/>
              </p:nvPr>
            </p:nvSpPr>
            <p:spPr>
              <a:xfrm>
                <a:off x="112058" y="1008529"/>
                <a:ext cx="11967883" cy="5020516"/>
              </a:xfrm>
            </p:spPr>
            <p:txBody>
              <a:bodyPr/>
              <a:lstStyle/>
              <a:p>
                <a:r>
                  <a:rPr lang="en-US" altLang="zh-TW" dirty="0" smtClean="0"/>
                  <a:t>Let us fit the </a:t>
                </a:r>
                <a:r>
                  <a:rPr lang="en-US" altLang="zh-TW" dirty="0" err="1" smtClean="0"/>
                  <a:t>cointegration</a:t>
                </a:r>
                <a:r>
                  <a:rPr lang="en-US" altLang="zh-TW" dirty="0" smtClean="0"/>
                  <a:t> model to the logarithm of stock prices.</a:t>
                </a:r>
              </a:p>
              <a:p>
                <a:pPr marL="914400" lvl="1" indent="-457200">
                  <a:buFont typeface="+mj-lt"/>
                  <a:buAutoNum type="arabicParenR"/>
                </a:pPr>
                <a:r>
                  <a:rPr lang="en-US" altLang="zh-TW" dirty="0" smtClean="0"/>
                  <a:t>Assumption:</a:t>
                </a:r>
              </a:p>
              <a:p>
                <a:pPr marL="457200" lvl="1" indent="0">
                  <a:buNone/>
                </a:pPr>
                <a:r>
                  <a:rPr lang="en-US" altLang="zh-TW" dirty="0" smtClean="0"/>
                  <a:t>      - Logarithm of stock prices is random walk (</a:t>
                </a:r>
                <a:r>
                  <a:rPr lang="en-US" altLang="zh-TW" dirty="0" err="1" smtClean="0"/>
                  <a:t>nonstationary</a:t>
                </a:r>
                <a:r>
                  <a:rPr lang="en-US" altLang="zh-TW" dirty="0" smtClean="0"/>
                  <a:t>).</a:t>
                </a:r>
              </a:p>
              <a:p>
                <a:pPr marL="457200" lvl="1" indent="0">
                  <a:buNone/>
                </a:pPr>
                <a:r>
                  <a:rPr lang="en-US" altLang="zh-TW" dirty="0"/>
                  <a:t> </a:t>
                </a:r>
                <a:r>
                  <a:rPr lang="en-US" altLang="zh-TW" dirty="0" smtClean="0"/>
                  <a:t>        It means </a:t>
                </a:r>
                <a14:m>
                  <m:oMath xmlns:m="http://schemas.openxmlformats.org/officeDocument/2006/math">
                    <m:d>
                      <m:dPr>
                        <m:begChr m:val="{"/>
                        <m:endChr m:val="}"/>
                        <m:ctrlPr>
                          <a:rPr lang="en-US" altLang="zh-TW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𝑙𝑜𝑔</m:t>
                        </m:r>
                        <m:d>
                          <m:dPr>
                            <m:ctrlPr>
                              <a:rPr lang="en-US" altLang="zh-TW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Sup>
                              <m:sSubSupPr>
                                <m:ctrlPr>
                                  <a:rPr lang="en-US" altLang="zh-TW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SupPr>
                              <m:e>
                                <m:r>
                                  <a:rPr lang="en-US" altLang="zh-TW" b="0" i="1" smtClean="0">
                                    <a:latin typeface="Cambria Math" panose="02040503050406030204" pitchFamily="18" charset="0"/>
                                  </a:rPr>
                                  <m:t>𝑃</m:t>
                                </m:r>
                              </m:e>
                              <m:sub>
                                <m:r>
                                  <a:rPr lang="en-US" altLang="zh-TW" b="0" i="1" smtClean="0"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</m:sub>
                              <m:sup>
                                <m:r>
                                  <a:rPr lang="en-US" altLang="zh-TW" b="0" i="1" smtClean="0">
                                    <a:latin typeface="Cambria Math" panose="02040503050406030204" pitchFamily="18" charset="0"/>
                                  </a:rPr>
                                  <m:t>𝐴</m:t>
                                </m:r>
                              </m:sup>
                            </m:sSubSup>
                          </m:e>
                        </m:d>
                      </m:e>
                    </m:d>
                    <m:r>
                      <a:rPr lang="en-US" altLang="zh-TW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altLang="zh-TW" b="0" i="1" smtClean="0">
                        <a:latin typeface="Cambria Math" panose="02040503050406030204" pitchFamily="18" charset="0"/>
                      </a:rPr>
                      <m:t>𝑎𝑛𝑑</m:t>
                    </m:r>
                    <m:r>
                      <a:rPr lang="en-US" altLang="zh-TW" b="0" i="1" smtClean="0">
                        <a:latin typeface="Cambria Math" panose="02040503050406030204" pitchFamily="18" charset="0"/>
                      </a:rPr>
                      <m:t> </m:t>
                    </m:r>
                    <m:d>
                      <m:dPr>
                        <m:begChr m:val="{"/>
                        <m:endChr m:val="}"/>
                        <m:ctrlPr>
                          <a:rPr lang="en-US" altLang="zh-TW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𝑙𝑜𝑔</m:t>
                        </m:r>
                        <m:d>
                          <m:dPr>
                            <m:ctrlPr>
                              <a:rPr lang="en-US" altLang="zh-TW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Sup>
                              <m:sSubSupPr>
                                <m:ctrlPr>
                                  <a:rPr lang="en-US" altLang="zh-TW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SupPr>
                              <m:e>
                                <m:r>
                                  <a:rPr lang="en-US" altLang="zh-TW" b="0" i="1" smtClean="0">
                                    <a:latin typeface="Cambria Math" panose="02040503050406030204" pitchFamily="18" charset="0"/>
                                  </a:rPr>
                                  <m:t>𝑃</m:t>
                                </m:r>
                              </m:e>
                              <m:sub>
                                <m:r>
                                  <a:rPr lang="en-US" altLang="zh-TW" b="0" i="1" smtClean="0"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</m:sub>
                              <m:sup>
                                <m:r>
                                  <a:rPr lang="en-US" altLang="zh-TW" b="0" i="1" smtClean="0">
                                    <a:latin typeface="Cambria Math" panose="02040503050406030204" pitchFamily="18" charset="0"/>
                                  </a:rPr>
                                  <m:t>𝐵</m:t>
                                </m:r>
                              </m:sup>
                            </m:sSubSup>
                          </m:e>
                        </m:d>
                      </m:e>
                    </m:d>
                  </m:oMath>
                </a14:m>
                <a:r>
                  <a:rPr lang="en-US" altLang="zh-TW" dirty="0" smtClean="0"/>
                  <a:t> is </a:t>
                </a:r>
                <a:r>
                  <a:rPr lang="en-US" altLang="zh-TW" dirty="0" err="1" smtClean="0"/>
                  <a:t>nonstationary</a:t>
                </a:r>
                <a:r>
                  <a:rPr lang="en-US" altLang="zh-TW" dirty="0" smtClean="0"/>
                  <a:t>.</a:t>
                </a:r>
              </a:p>
              <a:p>
                <a:pPr marL="914400" lvl="1" indent="-457200">
                  <a:buFont typeface="+mj-lt"/>
                  <a:buAutoNum type="arabicParenR" startAt="2"/>
                </a:pPr>
                <a:r>
                  <a:rPr lang="en-US" altLang="zh-TW" dirty="0"/>
                  <a:t>T</a:t>
                </a:r>
                <a:r>
                  <a:rPr lang="en-US" altLang="zh-TW" dirty="0" smtClean="0"/>
                  <a:t>he error correction representation:</a:t>
                </a:r>
              </a:p>
              <a:p>
                <a:pPr marL="457200" lvl="1" indent="0">
                  <a:buNone/>
                </a:pPr>
                <a:endParaRPr lang="zh-TW" altLang="en-US" dirty="0"/>
              </a:p>
            </p:txBody>
          </p:sp>
        </mc:Choice>
        <mc:Fallback xmlns="">
          <p:sp>
            <p:nvSpPr>
              <p:cNvPr id="3" name="內容版面配置區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12058" y="1008529"/>
                <a:ext cx="11967883" cy="5020516"/>
              </a:xfrm>
              <a:blipFill rotWithShape="0">
                <a:blip r:embed="rId3"/>
                <a:stretch>
                  <a:fillRect l="-916" t="-1942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6" name="物件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67424573"/>
              </p:ext>
            </p:extLst>
          </p:nvPr>
        </p:nvGraphicFramePr>
        <p:xfrm>
          <a:off x="1399292" y="3088160"/>
          <a:ext cx="6574813" cy="101150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7" name="Equation" r:id="rId4" imgW="3136680" imgH="482400" progId="Equation.DSMT4">
                  <p:embed/>
                </p:oleObj>
              </mc:Choice>
              <mc:Fallback>
                <p:oleObj name="Equation" r:id="rId4" imgW="3136680" imgH="4824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99292" y="3088160"/>
                        <a:ext cx="6574813" cy="1011509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矩形 6"/>
          <p:cNvSpPr/>
          <p:nvPr/>
        </p:nvSpPr>
        <p:spPr>
          <a:xfrm>
            <a:off x="1399292" y="3088160"/>
            <a:ext cx="2433120" cy="101150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" name="矩形 7"/>
          <p:cNvSpPr/>
          <p:nvPr/>
        </p:nvSpPr>
        <p:spPr>
          <a:xfrm>
            <a:off x="4572000" y="3088160"/>
            <a:ext cx="2702859" cy="101150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9" name="文字方塊 8"/>
          <p:cNvSpPr txBox="1"/>
          <p:nvPr/>
        </p:nvSpPr>
        <p:spPr>
          <a:xfrm>
            <a:off x="975311" y="4361600"/>
            <a:ext cx="4639235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TW" dirty="0"/>
              <a:t>R</a:t>
            </a:r>
            <a:r>
              <a:rPr lang="en-US" altLang="zh-TW" dirty="0" smtClean="0"/>
              <a:t>eturn of the stocks in the current time period.</a:t>
            </a:r>
            <a:endParaRPr lang="zh-TW" altLang="en-US" dirty="0"/>
          </a:p>
        </p:txBody>
      </p:sp>
      <p:cxnSp>
        <p:nvCxnSpPr>
          <p:cNvPr id="11" name="直線單箭頭接點 10"/>
          <p:cNvCxnSpPr/>
          <p:nvPr/>
        </p:nvCxnSpPr>
        <p:spPr>
          <a:xfrm flipH="1">
            <a:off x="2151529" y="4099669"/>
            <a:ext cx="53789" cy="243732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文字方塊 11"/>
          <p:cNvSpPr txBox="1"/>
          <p:nvPr/>
        </p:nvSpPr>
        <p:spPr>
          <a:xfrm>
            <a:off x="6279775" y="4343401"/>
            <a:ext cx="5432613" cy="646331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TW" dirty="0" smtClean="0"/>
              <a:t>Difference of the logarithm of price and the expression for the long-run equilibrium.</a:t>
            </a:r>
          </a:p>
        </p:txBody>
      </p:sp>
      <p:cxnSp>
        <p:nvCxnSpPr>
          <p:cNvPr id="14" name="直線單箭頭接點 13"/>
          <p:cNvCxnSpPr/>
          <p:nvPr/>
        </p:nvCxnSpPr>
        <p:spPr>
          <a:xfrm>
            <a:off x="6866964" y="4099231"/>
            <a:ext cx="183777" cy="243732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文字方塊 14"/>
          <p:cNvSpPr txBox="1"/>
          <p:nvPr/>
        </p:nvSpPr>
        <p:spPr>
          <a:xfrm>
            <a:off x="7000190" y="5215446"/>
            <a:ext cx="847165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TW" dirty="0" smtClean="0"/>
              <a:t>Spread</a:t>
            </a:r>
            <a:endParaRPr lang="zh-TW" altLang="en-US" dirty="0"/>
          </a:p>
        </p:txBody>
      </p:sp>
      <p:cxnSp>
        <p:nvCxnSpPr>
          <p:cNvPr id="17" name="直線單箭頭接點 16"/>
          <p:cNvCxnSpPr/>
          <p:nvPr/>
        </p:nvCxnSpPr>
        <p:spPr>
          <a:xfrm>
            <a:off x="7293386" y="4991752"/>
            <a:ext cx="130387" cy="232891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文字方塊 19"/>
          <p:cNvSpPr txBox="1"/>
          <p:nvPr/>
        </p:nvSpPr>
        <p:spPr>
          <a:xfrm>
            <a:off x="5970494" y="5943411"/>
            <a:ext cx="5813611" cy="646331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TW" smtClean="0"/>
              <a:t>The past deviation from equilibrium plays a role in deciding</a:t>
            </a:r>
          </a:p>
          <a:p>
            <a:r>
              <a:rPr lang="en-US" altLang="zh-TW" smtClean="0"/>
              <a:t>the next point in the time series.</a:t>
            </a:r>
            <a:endParaRPr lang="zh-TW" altLang="en-US" dirty="0"/>
          </a:p>
        </p:txBody>
      </p:sp>
      <p:cxnSp>
        <p:nvCxnSpPr>
          <p:cNvPr id="23" name="直線單箭頭接點 22"/>
          <p:cNvCxnSpPr/>
          <p:nvPr/>
        </p:nvCxnSpPr>
        <p:spPr>
          <a:xfrm>
            <a:off x="7571692" y="5602929"/>
            <a:ext cx="275663" cy="322331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直線單箭頭接點 25"/>
          <p:cNvCxnSpPr/>
          <p:nvPr/>
        </p:nvCxnSpPr>
        <p:spPr>
          <a:xfrm>
            <a:off x="2783541" y="4827494"/>
            <a:ext cx="2985247" cy="1438835"/>
          </a:xfrm>
          <a:prstGeom prst="straightConnector1">
            <a:avLst/>
          </a:prstGeom>
          <a:ln>
            <a:solidFill>
              <a:srgbClr val="7030A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矩形 26"/>
          <p:cNvSpPr/>
          <p:nvPr/>
        </p:nvSpPr>
        <p:spPr>
          <a:xfrm>
            <a:off x="342486" y="5546624"/>
            <a:ext cx="3819572" cy="369332"/>
          </a:xfrm>
          <a:prstGeom prst="rect">
            <a:avLst/>
          </a:prstGeom>
          <a:ln>
            <a:solidFill>
              <a:srgbClr val="7030A0"/>
            </a:solidFill>
          </a:ln>
        </p:spPr>
        <p:txBody>
          <a:bodyPr wrap="none">
            <a:spAutoFit/>
          </a:bodyPr>
          <a:lstStyle/>
          <a:p>
            <a:r>
              <a:rPr lang="en-US" altLang="zh-TW" b="1" dirty="0" smtClean="0">
                <a:solidFill>
                  <a:srgbClr val="7030A0"/>
                </a:solidFill>
              </a:rPr>
              <a:t>Use past information to predict future</a:t>
            </a:r>
            <a:endParaRPr lang="zh-TW" altLang="en-US" dirty="0">
              <a:solidFill>
                <a:srgbClr val="7030A0"/>
              </a:solidFill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AD7BD-E49C-4A61-A795-18DB5045E250}" type="slidenum">
              <a:rPr lang="zh-TW" altLang="en-US" smtClean="0"/>
              <a:t>13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4224424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pPr algn="ctr"/>
            <a:r>
              <a:rPr lang="en-US" altLang="zh-TW" dirty="0" smtClean="0">
                <a:latin typeface="+mn-lt"/>
              </a:rPr>
              <a:t>Applying the model</a:t>
            </a:r>
            <a:endParaRPr lang="zh-TW" altLang="en-US" dirty="0">
              <a:latin typeface="+mn-lt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內容版面配置區 2"/>
              <p:cNvSpPr>
                <a:spLocks noGrp="1"/>
              </p:cNvSpPr>
              <p:nvPr>
                <p:ph idx="1"/>
              </p:nvPr>
            </p:nvSpPr>
            <p:spPr>
              <a:xfrm>
                <a:off x="112058" y="1008529"/>
                <a:ext cx="11967883" cy="5020516"/>
              </a:xfrm>
            </p:spPr>
            <p:txBody>
              <a:bodyPr/>
              <a:lstStyle/>
              <a:p>
                <a:r>
                  <a:rPr lang="en-US" altLang="zh-TW" dirty="0" smtClean="0"/>
                  <a:t>Now we focus on the </a:t>
                </a:r>
                <a:r>
                  <a:rPr lang="en-US" altLang="zh-TW" dirty="0" err="1" smtClean="0"/>
                  <a:t>cointegration</a:t>
                </a:r>
                <a:r>
                  <a:rPr lang="en-US" altLang="zh-TW" dirty="0" smtClean="0"/>
                  <a:t> part of the representation theorem.</a:t>
                </a:r>
              </a:p>
              <a:p>
                <a:pPr marL="0" indent="0">
                  <a:buNone/>
                </a:pPr>
                <a:r>
                  <a:rPr lang="en-US" altLang="zh-TW" dirty="0"/>
                  <a:t> </a:t>
                </a:r>
                <a:r>
                  <a:rPr lang="en-US" altLang="zh-TW" dirty="0" smtClean="0"/>
                  <a:t>  - The time series of the long-run equilibrium is stationary and mean reverting.</a:t>
                </a:r>
              </a:p>
              <a:p>
                <a:pPr marL="914400" lvl="1" indent="-457200">
                  <a:buFont typeface="+mj-lt"/>
                  <a:buAutoNum type="arabicParenR"/>
                </a:pPr>
                <a:r>
                  <a:rPr lang="en-US" altLang="zh-TW" dirty="0" smtClean="0"/>
                  <a:t>Consider a portfolio:</a:t>
                </a:r>
              </a:p>
              <a:p>
                <a:pPr marL="457200" lvl="1" indent="0">
                  <a:buNone/>
                </a:pPr>
                <a:r>
                  <a:rPr lang="en-US" altLang="zh-TW" dirty="0" smtClean="0"/>
                  <a:t>       - Long one share of A and short </a:t>
                </a:r>
                <a:r>
                  <a:rPr lang="el-GR" altLang="zh-TW" dirty="0" smtClean="0">
                    <a:latin typeface="新細明體" panose="02020500000000000000" pitchFamily="18" charset="-120"/>
                    <a:ea typeface="新細明體" panose="02020500000000000000" pitchFamily="18" charset="-120"/>
                  </a:rPr>
                  <a:t>γ</a:t>
                </a:r>
                <a:r>
                  <a:rPr lang="en-US" altLang="zh-TW" dirty="0" smtClean="0"/>
                  <a:t> shares of B.</a:t>
                </a:r>
              </a:p>
              <a:p>
                <a:pPr marL="914400" lvl="1" indent="-457200">
                  <a:buFont typeface="+mj-lt"/>
                  <a:buAutoNum type="arabicParenR" startAt="2"/>
                </a:pPr>
                <a:r>
                  <a:rPr lang="en-US" altLang="zh-TW" dirty="0" smtClean="0"/>
                  <a:t>Portfolio return : </a:t>
                </a:r>
              </a:p>
              <a:p>
                <a:pPr marL="457200" lvl="1" indent="0">
                  <a:buNone/>
                </a:pPr>
                <a:r>
                  <a:rPr lang="en-US" altLang="zh-TW" dirty="0"/>
                  <a:t> </a:t>
                </a:r>
                <a:r>
                  <a:rPr lang="en-US" altLang="zh-TW" dirty="0" smtClean="0"/>
                  <a:t>       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altLang="zh-TW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𝑙𝑜𝑔</m:t>
                        </m:r>
                        <m:d>
                          <m:dPr>
                            <m:ctrlPr>
                              <a:rPr lang="en-US" altLang="zh-TW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Sup>
                              <m:sSubSupPr>
                                <m:ctrlPr>
                                  <a:rPr lang="en-US" altLang="zh-TW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SupPr>
                              <m:e>
                                <m:r>
                                  <a:rPr lang="en-US" altLang="zh-TW" b="0" i="1" smtClean="0">
                                    <a:latin typeface="Cambria Math" panose="02040503050406030204" pitchFamily="18" charset="0"/>
                                  </a:rPr>
                                  <m:t>𝑃</m:t>
                                </m:r>
                              </m:e>
                              <m:sub>
                                <m:r>
                                  <a:rPr lang="en-US" altLang="zh-TW" b="0" i="1" smtClean="0"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  <m:r>
                                  <a:rPr lang="en-US" altLang="zh-TW" b="0" i="1" smtClean="0"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r>
                                  <a:rPr lang="en-US" altLang="zh-TW" b="0" i="1" smtClean="0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sub>
                              <m:sup>
                                <m:r>
                                  <a:rPr lang="en-US" altLang="zh-TW" b="0" i="1" smtClean="0">
                                    <a:latin typeface="Cambria Math" panose="02040503050406030204" pitchFamily="18" charset="0"/>
                                  </a:rPr>
                                  <m:t>𝐴</m:t>
                                </m:r>
                              </m:sup>
                            </m:sSubSup>
                          </m:e>
                        </m:d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𝑙𝑜𝑔</m:t>
                        </m:r>
                        <m:d>
                          <m:dPr>
                            <m:ctrlPr>
                              <a:rPr lang="en-US" altLang="zh-TW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Sup>
                              <m:sSubSupPr>
                                <m:ctrlPr>
                                  <a:rPr lang="en-US" altLang="zh-TW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SupPr>
                              <m:e>
                                <m:r>
                                  <a:rPr lang="en-US" altLang="zh-TW" b="0" i="1" smtClean="0">
                                    <a:latin typeface="Cambria Math" panose="02040503050406030204" pitchFamily="18" charset="0"/>
                                  </a:rPr>
                                  <m:t>𝑃</m:t>
                                </m:r>
                              </m:e>
                              <m:sub>
                                <m:r>
                                  <a:rPr lang="en-US" altLang="zh-TW" b="0" i="1" smtClean="0"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</m:sub>
                              <m:sup>
                                <m:r>
                                  <a:rPr lang="en-US" altLang="zh-TW" b="0" i="1" smtClean="0">
                                    <a:latin typeface="Cambria Math" panose="02040503050406030204" pitchFamily="18" charset="0"/>
                                  </a:rPr>
                                  <m:t>𝐴</m:t>
                                </m:r>
                              </m:sup>
                            </m:sSubSup>
                          </m:e>
                        </m:d>
                      </m:e>
                    </m:d>
                    <m:r>
                      <a:rPr lang="en-US" altLang="zh-TW" b="0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m:rPr>
                        <m:sty m:val="p"/>
                      </m:rPr>
                      <a:rPr lang="el-GR" altLang="zh-TW" b="0" i="1" smtClean="0">
                        <a:latin typeface="Cambria Math" panose="02040503050406030204" pitchFamily="18" charset="0"/>
                      </a:rPr>
                      <m:t>γ</m:t>
                    </m:r>
                    <m:d>
                      <m:dPr>
                        <m:begChr m:val="["/>
                        <m:endChr m:val="]"/>
                        <m:ctrlPr>
                          <a:rPr lang="el-GR" altLang="zh-TW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𝑙𝑜𝑔</m:t>
                        </m:r>
                        <m:d>
                          <m:dPr>
                            <m:ctrlPr>
                              <a:rPr lang="en-US" altLang="zh-TW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Sup>
                              <m:sSubSupPr>
                                <m:ctrlPr>
                                  <a:rPr lang="en-US" altLang="zh-TW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SupPr>
                              <m:e>
                                <m:r>
                                  <a:rPr lang="en-US" altLang="zh-TW" b="0" i="1" smtClean="0">
                                    <a:latin typeface="Cambria Math" panose="02040503050406030204" pitchFamily="18" charset="0"/>
                                  </a:rPr>
                                  <m:t>𝑃</m:t>
                                </m:r>
                              </m:e>
                              <m:sub>
                                <m:r>
                                  <a:rPr lang="en-US" altLang="zh-TW" b="0" i="1" smtClean="0"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  <m:r>
                                  <a:rPr lang="en-US" altLang="zh-TW" b="0" i="1" smtClean="0"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r>
                                  <a:rPr lang="en-US" altLang="zh-TW" b="0" i="1" smtClean="0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sub>
                              <m:sup>
                                <m:r>
                                  <a:rPr lang="en-US" altLang="zh-TW" b="0" i="1" smtClean="0">
                                    <a:latin typeface="Cambria Math" panose="02040503050406030204" pitchFamily="18" charset="0"/>
                                  </a:rPr>
                                  <m:t>𝐵</m:t>
                                </m:r>
                              </m:sup>
                            </m:sSubSup>
                          </m:e>
                        </m:d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𝑙𝑜𝑔</m:t>
                        </m:r>
                        <m:d>
                          <m:dPr>
                            <m:ctrlPr>
                              <a:rPr lang="en-US" altLang="zh-TW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Sup>
                              <m:sSubSupPr>
                                <m:ctrlPr>
                                  <a:rPr lang="en-US" altLang="zh-TW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SupPr>
                              <m:e>
                                <m:r>
                                  <a:rPr lang="en-US" altLang="zh-TW" b="0" i="1" smtClean="0">
                                    <a:latin typeface="Cambria Math" panose="02040503050406030204" pitchFamily="18" charset="0"/>
                                  </a:rPr>
                                  <m:t>𝑃</m:t>
                                </m:r>
                              </m:e>
                              <m:sub>
                                <m:r>
                                  <a:rPr lang="en-US" altLang="zh-TW" b="0" i="1" smtClean="0"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</m:sub>
                              <m:sup>
                                <m:r>
                                  <a:rPr lang="en-US" altLang="zh-TW" b="0" i="1" smtClean="0">
                                    <a:latin typeface="Cambria Math" panose="02040503050406030204" pitchFamily="18" charset="0"/>
                                  </a:rPr>
                                  <m:t>𝐵</m:t>
                                </m:r>
                              </m:sup>
                            </m:sSubSup>
                          </m:e>
                        </m:d>
                      </m:e>
                    </m:d>
                  </m:oMath>
                </a14:m>
                <a:endParaRPr lang="en-US" altLang="zh-TW" dirty="0" smtClean="0"/>
              </a:p>
              <a:p>
                <a:pPr marL="457200" lvl="1" indent="0">
                  <a:buNone/>
                </a:pPr>
                <a:endParaRPr lang="en-US" altLang="zh-TW" dirty="0" smtClean="0"/>
              </a:p>
              <a:p>
                <a:pPr marL="457200" lvl="1" indent="0">
                  <a:buNone/>
                </a:pPr>
                <a:r>
                  <a:rPr lang="en-US" altLang="zh-TW" dirty="0"/>
                  <a:t> </a:t>
                </a:r>
                <a:r>
                  <a:rPr lang="en-US" altLang="zh-TW" dirty="0" smtClean="0"/>
                  <a:t>       </a:t>
                </a:r>
                <a14:m>
                  <m:oMath xmlns:m="http://schemas.openxmlformats.org/officeDocument/2006/math">
                    <m:r>
                      <a:rPr lang="en-US" altLang="zh-TW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["/>
                        <m:endChr m:val="]"/>
                        <m:ctrlPr>
                          <a:rPr lang="en-US" altLang="zh-TW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𝑙𝑜𝑔</m:t>
                        </m:r>
                        <m:d>
                          <m:dPr>
                            <m:ctrlPr>
                              <a:rPr lang="en-US" altLang="zh-TW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Sup>
                              <m:sSubSupPr>
                                <m:ctrlPr>
                                  <a:rPr lang="en-US" altLang="zh-TW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SupPr>
                              <m:e>
                                <m:r>
                                  <a:rPr lang="en-US" altLang="zh-TW" b="0" i="1" smtClean="0">
                                    <a:latin typeface="Cambria Math" panose="02040503050406030204" pitchFamily="18" charset="0"/>
                                  </a:rPr>
                                  <m:t>𝑃</m:t>
                                </m:r>
                              </m:e>
                              <m:sub>
                                <m:r>
                                  <a:rPr lang="en-US" altLang="zh-TW" b="0" i="1" smtClean="0"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  <m:r>
                                  <a:rPr lang="en-US" altLang="zh-TW" b="0" i="1" smtClean="0"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r>
                                  <a:rPr lang="en-US" altLang="zh-TW" b="0" i="1" smtClean="0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sub>
                              <m:sup>
                                <m:r>
                                  <a:rPr lang="en-US" altLang="zh-TW" b="0" i="1" smtClean="0">
                                    <a:latin typeface="Cambria Math" panose="02040503050406030204" pitchFamily="18" charset="0"/>
                                  </a:rPr>
                                  <m:t>𝐴</m:t>
                                </m:r>
                              </m:sup>
                            </m:sSubSup>
                          </m:e>
                        </m:d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m:rPr>
                            <m:sty m:val="p"/>
                          </m:rPr>
                          <a:rPr lang="el-GR" altLang="zh-TW" b="0" i="1" smtClean="0">
                            <a:latin typeface="Cambria Math" panose="02040503050406030204" pitchFamily="18" charset="0"/>
                          </a:rPr>
                          <m:t>γ</m:t>
                        </m:r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𝑙𝑜𝑔</m:t>
                        </m:r>
                        <m:d>
                          <m:dPr>
                            <m:ctrlPr>
                              <a:rPr lang="en-US" altLang="zh-TW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Sup>
                              <m:sSubSupPr>
                                <m:ctrlPr>
                                  <a:rPr lang="en-US" altLang="zh-TW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SupPr>
                              <m:e>
                                <m:r>
                                  <a:rPr lang="en-US" altLang="zh-TW" b="0" i="1" smtClean="0">
                                    <a:latin typeface="Cambria Math" panose="02040503050406030204" pitchFamily="18" charset="0"/>
                                  </a:rPr>
                                  <m:t>𝑃</m:t>
                                </m:r>
                              </m:e>
                              <m:sub>
                                <m:r>
                                  <a:rPr lang="en-US" altLang="zh-TW" b="0" i="1" smtClean="0"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  <m:r>
                                  <a:rPr lang="en-US" altLang="zh-TW" b="0" i="1" smtClean="0"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r>
                                  <a:rPr lang="en-US" altLang="zh-TW" b="0" i="1" smtClean="0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sub>
                              <m:sup>
                                <m:r>
                                  <a:rPr lang="en-US" altLang="zh-TW" b="0" i="1" smtClean="0">
                                    <a:latin typeface="Cambria Math" panose="02040503050406030204" pitchFamily="18" charset="0"/>
                                  </a:rPr>
                                  <m:t>𝐵</m:t>
                                </m:r>
                              </m:sup>
                            </m:sSubSup>
                          </m:e>
                        </m:d>
                      </m:e>
                    </m:d>
                    <m:r>
                      <a:rPr lang="en-US" altLang="zh-TW" b="0" i="1" smtClean="0">
                        <a:latin typeface="Cambria Math" panose="02040503050406030204" pitchFamily="18" charset="0"/>
                      </a:rPr>
                      <m:t>−</m:t>
                    </m:r>
                    <m:d>
                      <m:dPr>
                        <m:begChr m:val="["/>
                        <m:endChr m:val="]"/>
                        <m:ctrlPr>
                          <a:rPr lang="en-US" altLang="zh-TW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𝑙𝑜𝑔</m:t>
                        </m:r>
                        <m:d>
                          <m:dPr>
                            <m:ctrlPr>
                              <a:rPr lang="en-US" altLang="zh-TW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Sup>
                              <m:sSubSupPr>
                                <m:ctrlPr>
                                  <a:rPr lang="en-US" altLang="zh-TW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SupPr>
                              <m:e>
                                <m:r>
                                  <a:rPr lang="en-US" altLang="zh-TW" b="0" i="1" smtClean="0">
                                    <a:latin typeface="Cambria Math" panose="02040503050406030204" pitchFamily="18" charset="0"/>
                                  </a:rPr>
                                  <m:t>𝑃</m:t>
                                </m:r>
                              </m:e>
                              <m:sub>
                                <m:r>
                                  <a:rPr lang="en-US" altLang="zh-TW" b="0" i="1" smtClean="0"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</m:sub>
                              <m:sup>
                                <m:r>
                                  <a:rPr lang="en-US" altLang="zh-TW" b="0" i="1" smtClean="0">
                                    <a:latin typeface="Cambria Math" panose="02040503050406030204" pitchFamily="18" charset="0"/>
                                  </a:rPr>
                                  <m:t>𝐴</m:t>
                                </m:r>
                              </m:sup>
                            </m:sSubSup>
                          </m:e>
                        </m:d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m:rPr>
                            <m:sty m:val="p"/>
                          </m:rPr>
                          <a:rPr lang="el-GR" altLang="zh-TW" b="0" i="1" smtClean="0">
                            <a:latin typeface="Cambria Math" panose="02040503050406030204" pitchFamily="18" charset="0"/>
                          </a:rPr>
                          <m:t>γ</m:t>
                        </m:r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𝑙𝑜𝑔</m:t>
                        </m:r>
                        <m:d>
                          <m:dPr>
                            <m:ctrlPr>
                              <a:rPr lang="en-US" altLang="zh-TW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Sup>
                              <m:sSubSupPr>
                                <m:ctrlPr>
                                  <a:rPr lang="en-US" altLang="zh-TW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SupPr>
                              <m:e>
                                <m:r>
                                  <a:rPr lang="en-US" altLang="zh-TW" b="0" i="1" smtClean="0">
                                    <a:latin typeface="Cambria Math" panose="02040503050406030204" pitchFamily="18" charset="0"/>
                                  </a:rPr>
                                  <m:t>𝑃</m:t>
                                </m:r>
                              </m:e>
                              <m:sub>
                                <m:r>
                                  <a:rPr lang="en-US" altLang="zh-TW" b="0" i="1" smtClean="0"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</m:sub>
                              <m:sup>
                                <m:r>
                                  <a:rPr lang="en-US" altLang="zh-TW" b="0" i="1" smtClean="0">
                                    <a:latin typeface="Cambria Math" panose="02040503050406030204" pitchFamily="18" charset="0"/>
                                  </a:rPr>
                                  <m:t>𝐵</m:t>
                                </m:r>
                              </m:sup>
                            </m:sSubSup>
                          </m:e>
                        </m:d>
                      </m:e>
                    </m:d>
                  </m:oMath>
                </a14:m>
                <a:endParaRPr lang="en-US" altLang="zh-TW" dirty="0" smtClean="0"/>
              </a:p>
              <a:p>
                <a:pPr marL="457200" lvl="1" indent="0">
                  <a:buNone/>
                </a:pPr>
                <a:endParaRPr lang="en-US" altLang="zh-TW" dirty="0" smtClean="0"/>
              </a:p>
              <a:p>
                <a:pPr marL="457200" lvl="1" indent="0">
                  <a:buNone/>
                </a:pPr>
                <a:r>
                  <a:rPr lang="en-US" altLang="zh-TW" dirty="0"/>
                  <a:t> </a:t>
                </a:r>
                <a:r>
                  <a:rPr lang="en-US" altLang="zh-TW" dirty="0" smtClean="0"/>
                  <a:t>       </a:t>
                </a:r>
                <a14:m>
                  <m:oMath xmlns:m="http://schemas.openxmlformats.org/officeDocument/2006/math">
                    <m:r>
                      <a:rPr lang="en-US" altLang="zh-TW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altLang="zh-TW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𝑆𝑝𝑟𝑒𝑎𝑑</m:t>
                        </m:r>
                      </m:e>
                      <m:sub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altLang="zh-TW" b="0" i="1" smtClean="0">
                        <a:latin typeface="Cambria Math" panose="02040503050406030204" pitchFamily="18" charset="0"/>
                      </a:rPr>
                      <m:t>−</m:t>
                    </m:r>
                    <m:sSub>
                      <m:sSubPr>
                        <m:ctrlPr>
                          <a:rPr lang="en-US" altLang="zh-TW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𝑆𝑝𝑟𝑒𝑎𝑑</m:t>
                        </m:r>
                      </m:e>
                      <m:sub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</m:sSub>
                  </m:oMath>
                </a14:m>
                <a:endParaRPr lang="en-US" altLang="zh-TW" dirty="0" smtClean="0"/>
              </a:p>
              <a:p>
                <a:pPr marL="457200" lvl="1" indent="0">
                  <a:buNone/>
                </a:pPr>
                <a:endParaRPr lang="en-US" altLang="zh-TW" dirty="0"/>
              </a:p>
              <a:p>
                <a:pPr marL="457200" lvl="1" indent="0">
                  <a:buNone/>
                </a:pPr>
                <a:r>
                  <a:rPr lang="en-US" altLang="zh-TW" dirty="0" smtClean="0">
                    <a:solidFill>
                      <a:srgbClr val="FF0000"/>
                    </a:solidFill>
                  </a:rPr>
                  <a:t>A portfolio return </a:t>
                </a:r>
                <a:r>
                  <a:rPr lang="en-US" altLang="zh-TW" dirty="0" smtClean="0">
                    <a:solidFill>
                      <a:srgbClr val="FF0000"/>
                    </a:solidFill>
                    <a:sym typeface="Wingdings" panose="05000000000000000000" pitchFamily="2" charset="2"/>
                  </a:rPr>
                  <a:t> Stationary time series !</a:t>
                </a:r>
                <a:endParaRPr lang="en-US" altLang="zh-TW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" name="內容版面配置區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12058" y="1008529"/>
                <a:ext cx="11967883" cy="5020516"/>
              </a:xfrm>
              <a:blipFill rotWithShape="0">
                <a:blip r:embed="rId2"/>
                <a:stretch>
                  <a:fillRect l="-916" t="-1942" b="-2306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AD7BD-E49C-4A61-A795-18DB5045E250}" type="slidenum">
              <a:rPr lang="zh-TW" altLang="en-US" smtClean="0"/>
              <a:t>14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63848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pPr algn="ctr"/>
            <a:r>
              <a:rPr lang="en-US" altLang="zh-TW" dirty="0" smtClean="0">
                <a:latin typeface="+mn-lt"/>
              </a:rPr>
              <a:t>A trading strategy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28601" y="2164976"/>
            <a:ext cx="11725834" cy="4011987"/>
          </a:xfrm>
        </p:spPr>
        <p:txBody>
          <a:bodyPr/>
          <a:lstStyle/>
          <a:p>
            <a:r>
              <a:rPr lang="en-US" altLang="zh-TW" dirty="0" smtClean="0"/>
              <a:t>A simple trading strategy : </a:t>
            </a:r>
          </a:p>
          <a:p>
            <a:pPr marL="0" indent="0">
              <a:buNone/>
            </a:pPr>
            <a:r>
              <a:rPr lang="en-US" altLang="zh-TW" dirty="0"/>
              <a:t> </a:t>
            </a:r>
            <a:r>
              <a:rPr lang="en-US" altLang="zh-TW" dirty="0" smtClean="0"/>
              <a:t>  - Deviation from the </a:t>
            </a:r>
            <a:r>
              <a:rPr lang="en-US" altLang="zh-TW" dirty="0"/>
              <a:t>equilibrium </a:t>
            </a:r>
            <a:r>
              <a:rPr lang="en-US" altLang="zh-TW" dirty="0" smtClean="0"/>
              <a:t>value : Put on the trade.</a:t>
            </a:r>
          </a:p>
          <a:p>
            <a:pPr marL="0" indent="0">
              <a:buNone/>
            </a:pPr>
            <a:r>
              <a:rPr lang="en-US" altLang="zh-TW" dirty="0"/>
              <a:t> </a:t>
            </a:r>
            <a:r>
              <a:rPr lang="en-US" altLang="zh-TW" dirty="0" smtClean="0"/>
              <a:t>  - Restore the </a:t>
            </a:r>
            <a:r>
              <a:rPr lang="en-US" altLang="zh-TW" dirty="0"/>
              <a:t>equilibrium </a:t>
            </a:r>
            <a:r>
              <a:rPr lang="en-US" altLang="zh-TW" dirty="0" smtClean="0"/>
              <a:t>value : Unwind the trade.</a:t>
            </a:r>
          </a:p>
          <a:p>
            <a:pPr marL="0" indent="0">
              <a:buNone/>
            </a:pPr>
            <a:r>
              <a:rPr lang="en-US" altLang="zh-TW" dirty="0" smtClean="0"/>
              <a:t>The </a:t>
            </a:r>
            <a:r>
              <a:rPr lang="en-US" altLang="zh-TW" dirty="0"/>
              <a:t>equilibrium value </a:t>
            </a:r>
            <a:r>
              <a:rPr lang="en-US" altLang="zh-TW" dirty="0" smtClean="0"/>
              <a:t>is also the mean value of the series.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AD7BD-E49C-4A61-A795-18DB5045E250}" type="slidenum">
              <a:rPr lang="zh-TW" altLang="en-US" smtClean="0"/>
              <a:t>15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39398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pPr algn="ctr"/>
            <a:r>
              <a:rPr lang="en-US" altLang="zh-TW" dirty="0" smtClean="0">
                <a:latin typeface="+mn-lt"/>
              </a:rPr>
              <a:t>A trading strategy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內容版面配置區 2"/>
              <p:cNvSpPr>
                <a:spLocks noGrp="1"/>
              </p:cNvSpPr>
              <p:nvPr>
                <p:ph idx="1"/>
              </p:nvPr>
            </p:nvSpPr>
            <p:spPr>
              <a:xfrm>
                <a:off x="228601" y="1089212"/>
                <a:ext cx="11725834" cy="5087751"/>
              </a:xfrm>
            </p:spPr>
            <p:txBody>
              <a:bodyPr/>
              <a:lstStyle/>
              <a:p>
                <a:r>
                  <a:rPr lang="en-US" altLang="zh-TW" dirty="0" smtClean="0"/>
                  <a:t>Let us consider the strategy :</a:t>
                </a:r>
                <a:endParaRPr lang="en-US" altLang="zh-TW" dirty="0"/>
              </a:p>
              <a:p>
                <a:pPr marL="914400" lvl="1" indent="-457200">
                  <a:buFont typeface="+mj-lt"/>
                  <a:buAutoNum type="arabicParenR"/>
                </a:pPr>
                <a:r>
                  <a:rPr lang="en-US" altLang="zh-TW" dirty="0" smtClean="0"/>
                  <a:t>A portfolio with Long one share of A and short </a:t>
                </a:r>
                <a:r>
                  <a:rPr lang="el-GR" altLang="zh-TW" dirty="0">
                    <a:latin typeface="新細明體" panose="02020500000000000000" pitchFamily="18" charset="-120"/>
                  </a:rPr>
                  <a:t>γ</a:t>
                </a:r>
                <a:r>
                  <a:rPr lang="en-US" altLang="zh-TW" dirty="0" smtClean="0"/>
                  <a:t> shares of B.</a:t>
                </a:r>
              </a:p>
              <a:p>
                <a:pPr marL="914400" lvl="1" indent="-457200">
                  <a:buFont typeface="+mj-lt"/>
                  <a:buAutoNum type="arabicParenR"/>
                </a:pPr>
                <a:r>
                  <a:rPr lang="en-US" altLang="zh-TW" dirty="0" smtClean="0"/>
                  <a:t>The long-run equilibrium is </a:t>
                </a:r>
                <a:r>
                  <a:rPr lang="el-GR" altLang="zh-TW" dirty="0" smtClean="0"/>
                  <a:t>μ</a:t>
                </a:r>
                <a:r>
                  <a:rPr lang="en-US" altLang="zh-TW" dirty="0" smtClean="0"/>
                  <a:t>.</a:t>
                </a:r>
              </a:p>
              <a:p>
                <a:pPr marL="914400" lvl="1" indent="-457200">
                  <a:buFont typeface="+mj-lt"/>
                  <a:buAutoNum type="arabicParenR"/>
                </a:pPr>
                <a:r>
                  <a:rPr lang="en-US" altLang="zh-TW" dirty="0" smtClean="0"/>
                  <a:t>Buy the portfolio when the time series is Δ below the mean.</a:t>
                </a:r>
              </a:p>
              <a:p>
                <a:pPr marL="914400" lvl="1" indent="-457200">
                  <a:buFont typeface="+mj-lt"/>
                  <a:buAutoNum type="arabicParenR"/>
                </a:pPr>
                <a:r>
                  <a:rPr lang="en-US" altLang="zh-TW" dirty="0" smtClean="0"/>
                  <a:t>Sell the portfolio when the time series is Δ above the mean.</a:t>
                </a:r>
              </a:p>
              <a:p>
                <a:pPr marL="457200" lvl="1" indent="0">
                  <a:buNone/>
                </a:pPr>
                <a:endParaRPr lang="en-US" altLang="zh-TW" dirty="0"/>
              </a:p>
              <a:p>
                <a:pPr marL="457200" lvl="1" indent="0">
                  <a:buNone/>
                </a:pPr>
                <a:r>
                  <a:rPr lang="en-US" altLang="zh-TW" b="0" dirty="0" smtClean="0"/>
                  <a:t>                       Buy :  </a:t>
                </a:r>
                <a14:m>
                  <m:oMath xmlns:m="http://schemas.openxmlformats.org/officeDocument/2006/math">
                    <m:r>
                      <a:rPr lang="en-US" altLang="zh-TW" b="0" i="1" smtClean="0">
                        <a:latin typeface="Cambria Math" panose="02040503050406030204" pitchFamily="18" charset="0"/>
                      </a:rPr>
                      <m:t>𝑙𝑜𝑔</m:t>
                    </m:r>
                    <m:d>
                      <m:dPr>
                        <m:ctrlPr>
                          <a:rPr lang="en-US" altLang="zh-TW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Sup>
                          <m:sSubSupPr>
                            <m:ctrlPr>
                              <a:rPr lang="en-US" altLang="zh-TW" b="0" i="1" smtClean="0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altLang="zh-TW" b="0" i="1" smtClean="0">
                                <a:latin typeface="Cambria Math" panose="02040503050406030204" pitchFamily="18" charset="0"/>
                              </a:rPr>
                              <m:t>𝑃</m:t>
                            </m:r>
                          </m:e>
                          <m:sub>
                            <m:r>
                              <a:rPr lang="en-US" altLang="zh-TW" b="0" i="1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</m:sub>
                          <m:sup>
                            <m:r>
                              <a:rPr lang="en-US" altLang="zh-TW" b="0" i="1" smtClean="0">
                                <a:latin typeface="Cambria Math" panose="02040503050406030204" pitchFamily="18" charset="0"/>
                              </a:rPr>
                              <m:t>𝐴</m:t>
                            </m:r>
                          </m:sup>
                        </m:sSubSup>
                      </m:e>
                    </m:d>
                    <m:r>
                      <a:rPr lang="en-US" altLang="zh-TW" b="0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m:rPr>
                        <m:sty m:val="p"/>
                      </m:rPr>
                      <a:rPr lang="el-GR" altLang="zh-TW" b="0" i="1" smtClean="0">
                        <a:latin typeface="Cambria Math" panose="02040503050406030204" pitchFamily="18" charset="0"/>
                      </a:rPr>
                      <m:t>γ</m:t>
                    </m:r>
                    <m:r>
                      <a:rPr lang="en-US" altLang="zh-TW" b="0" i="1" smtClean="0">
                        <a:latin typeface="Cambria Math" panose="02040503050406030204" pitchFamily="18" charset="0"/>
                      </a:rPr>
                      <m:t>𝑙𝑜𝑔</m:t>
                    </m:r>
                    <m:d>
                      <m:dPr>
                        <m:ctrlPr>
                          <a:rPr lang="en-US" altLang="zh-TW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Sup>
                          <m:sSubSupPr>
                            <m:ctrlPr>
                              <a:rPr lang="en-US" altLang="zh-TW" b="0" i="1" smtClean="0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altLang="zh-TW" b="0" i="1" smtClean="0">
                                <a:latin typeface="Cambria Math" panose="02040503050406030204" pitchFamily="18" charset="0"/>
                              </a:rPr>
                              <m:t>𝑃</m:t>
                            </m:r>
                          </m:e>
                          <m:sub>
                            <m:r>
                              <a:rPr lang="en-US" altLang="zh-TW" b="0" i="1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</m:sub>
                          <m:sup>
                            <m:r>
                              <a:rPr lang="en-US" altLang="zh-TW" b="0" i="1" smtClean="0">
                                <a:latin typeface="Cambria Math" panose="02040503050406030204" pitchFamily="18" charset="0"/>
                              </a:rPr>
                              <m:t>𝐵</m:t>
                            </m:r>
                          </m:sup>
                        </m:sSubSup>
                      </m:e>
                    </m:d>
                    <m:r>
                      <a:rPr lang="en-US" altLang="zh-TW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zh-TW" altLang="en-US" b="0" i="1" smtClean="0">
                        <a:latin typeface="Cambria Math" panose="02040503050406030204" pitchFamily="18" charset="0"/>
                      </a:rPr>
                      <m:t>𝜇</m:t>
                    </m:r>
                    <m:r>
                      <a:rPr lang="en-US" altLang="zh-TW" b="0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m:rPr>
                        <m:sty m:val="p"/>
                      </m:rPr>
                      <a:rPr lang="el-GR" altLang="zh-TW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Δ</m:t>
                    </m:r>
                  </m:oMath>
                </a14:m>
                <a:endParaRPr lang="en-US" altLang="zh-TW" b="0" i="1" dirty="0" smtClean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marL="457200" lvl="1" indent="0">
                  <a:buNone/>
                </a:pPr>
                <a:r>
                  <a:rPr lang="en-US" altLang="zh-TW" b="0" dirty="0" smtClean="0"/>
                  <a:t>                       Sell  </a:t>
                </a:r>
                <a14:m>
                  <m:oMath xmlns:m="http://schemas.openxmlformats.org/officeDocument/2006/math">
                    <m:r>
                      <a:rPr lang="en-US" altLang="zh-TW" b="0" i="0" smtClean="0">
                        <a:latin typeface="Cambria Math" panose="02040503050406030204" pitchFamily="18" charset="0"/>
                      </a:rPr>
                      <m:t>:</m:t>
                    </m:r>
                    <m:r>
                      <a:rPr lang="en-US" altLang="zh-TW" b="0" i="1" smtClean="0">
                        <a:latin typeface="Cambria Math" panose="02040503050406030204" pitchFamily="18" charset="0"/>
                      </a:rPr>
                      <m:t>𝑙𝑜𝑔</m:t>
                    </m:r>
                    <m:d>
                      <m:dPr>
                        <m:ctrlPr>
                          <a:rPr lang="en-US" altLang="zh-TW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Sup>
                          <m:sSubSupPr>
                            <m:ctrlPr>
                              <a:rPr lang="en-US" altLang="zh-TW" b="0" i="1" smtClean="0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altLang="zh-TW" b="0" i="1" smtClean="0">
                                <a:latin typeface="Cambria Math" panose="02040503050406030204" pitchFamily="18" charset="0"/>
                              </a:rPr>
                              <m:t>𝑃</m:t>
                            </m:r>
                          </m:e>
                          <m:sub>
                            <m:r>
                              <a:rPr lang="en-US" altLang="zh-TW" b="0" i="1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  <m:r>
                              <a:rPr lang="en-US" altLang="zh-TW" b="0" i="1" smtClean="0"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en-US" altLang="zh-TW" b="0" i="1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  <m:sup>
                            <m:r>
                              <a:rPr lang="en-US" altLang="zh-TW" b="0" i="1" smtClean="0">
                                <a:latin typeface="Cambria Math" panose="02040503050406030204" pitchFamily="18" charset="0"/>
                              </a:rPr>
                              <m:t>𝐴</m:t>
                            </m:r>
                          </m:sup>
                        </m:sSubSup>
                      </m:e>
                    </m:d>
                    <m:r>
                      <a:rPr lang="en-US" altLang="zh-TW" b="0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m:rPr>
                        <m:sty m:val="p"/>
                      </m:rPr>
                      <a:rPr lang="el-GR" altLang="zh-TW" b="0" i="1" smtClean="0">
                        <a:latin typeface="Cambria Math" panose="02040503050406030204" pitchFamily="18" charset="0"/>
                      </a:rPr>
                      <m:t>γ</m:t>
                    </m:r>
                    <m:r>
                      <a:rPr lang="en-US" altLang="zh-TW" b="0" i="1" smtClean="0">
                        <a:latin typeface="Cambria Math" panose="02040503050406030204" pitchFamily="18" charset="0"/>
                      </a:rPr>
                      <m:t>𝑙𝑜𝑔</m:t>
                    </m:r>
                    <m:d>
                      <m:dPr>
                        <m:ctrlPr>
                          <a:rPr lang="en-US" altLang="zh-TW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Sup>
                          <m:sSubSupPr>
                            <m:ctrlPr>
                              <a:rPr lang="en-US" altLang="zh-TW" b="0" i="1" smtClean="0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altLang="zh-TW" b="0" i="1" smtClean="0">
                                <a:latin typeface="Cambria Math" panose="02040503050406030204" pitchFamily="18" charset="0"/>
                              </a:rPr>
                              <m:t>𝑃</m:t>
                            </m:r>
                          </m:e>
                          <m:sub>
                            <m:r>
                              <a:rPr lang="en-US" altLang="zh-TW" b="0" i="1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  <m:r>
                              <a:rPr lang="en-US" altLang="zh-TW" b="0" i="1" smtClean="0"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en-US" altLang="zh-TW" b="0" i="1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  <m:sup>
                            <m:r>
                              <a:rPr lang="en-US" altLang="zh-TW" b="0" i="1" smtClean="0">
                                <a:latin typeface="Cambria Math" panose="02040503050406030204" pitchFamily="18" charset="0"/>
                              </a:rPr>
                              <m:t>𝐵</m:t>
                            </m:r>
                          </m:sup>
                        </m:sSubSup>
                      </m:e>
                    </m:d>
                    <m:r>
                      <a:rPr lang="en-US" altLang="zh-TW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zh-TW" altLang="en-US" b="0" i="1" smtClean="0">
                        <a:latin typeface="Cambria Math" panose="02040503050406030204" pitchFamily="18" charset="0"/>
                      </a:rPr>
                      <m:t>𝜇</m:t>
                    </m:r>
                    <m:r>
                      <a:rPr lang="en-US" altLang="zh-TW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m:rPr>
                        <m:sty m:val="p"/>
                      </m:rPr>
                      <a:rPr lang="el-GR" altLang="zh-TW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Δ</m:t>
                    </m:r>
                  </m:oMath>
                </a14:m>
                <a:endParaRPr lang="en-US" altLang="zh-TW" dirty="0" smtClean="0"/>
              </a:p>
              <a:p>
                <a:pPr marL="457200" lvl="1" indent="0">
                  <a:buNone/>
                </a:pPr>
                <a:endParaRPr lang="en-US" altLang="zh-TW" dirty="0" smtClean="0"/>
              </a:p>
              <a:p>
                <a:pPr marL="457200" lvl="1" indent="0">
                  <a:buNone/>
                </a:pPr>
                <a:r>
                  <a:rPr lang="en-US" altLang="zh-TW" dirty="0" smtClean="0"/>
                  <a:t>    The </a:t>
                </a:r>
                <a:r>
                  <a:rPr lang="en-US" altLang="zh-TW" dirty="0"/>
                  <a:t>profit on the trade is the incremental change in the spread, 2Δ.</a:t>
                </a:r>
                <a:endParaRPr lang="en-US" altLang="zh-TW" dirty="0" smtClean="0"/>
              </a:p>
            </p:txBody>
          </p:sp>
        </mc:Choice>
        <mc:Fallback xmlns="">
          <p:sp>
            <p:nvSpPr>
              <p:cNvPr id="3" name="內容版面配置區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28601" y="1089212"/>
                <a:ext cx="11725834" cy="5087751"/>
              </a:xfrm>
              <a:blipFill rotWithShape="0">
                <a:blip r:embed="rId2"/>
                <a:stretch>
                  <a:fillRect l="-936" t="-2038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AD7BD-E49C-4A61-A795-18DB5045E250}" type="slidenum">
              <a:rPr lang="zh-TW" altLang="en-US" smtClean="0"/>
              <a:t>16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35609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pPr algn="ctr"/>
            <a:r>
              <a:rPr lang="en-US" altLang="zh-TW" dirty="0" smtClean="0">
                <a:latin typeface="+mn-lt"/>
              </a:rPr>
              <a:t>A trading strategy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88259" y="1089212"/>
            <a:ext cx="11833412" cy="5087751"/>
          </a:xfrm>
        </p:spPr>
        <p:txBody>
          <a:bodyPr/>
          <a:lstStyle/>
          <a:p>
            <a:pPr marL="0" indent="0">
              <a:buNone/>
            </a:pPr>
            <a:r>
              <a:rPr lang="en-US" altLang="zh-TW" b="1" u="sng" dirty="0" smtClean="0"/>
              <a:t>Example:</a:t>
            </a:r>
          </a:p>
          <a:p>
            <a:pPr lvl="1">
              <a:buFont typeface="Wingdings" panose="05000000000000000000" pitchFamily="2" charset="2"/>
              <a:buChar char="l"/>
            </a:pPr>
            <a:r>
              <a:rPr lang="en-US" altLang="zh-TW" dirty="0" smtClean="0"/>
              <a:t> Consider </a:t>
            </a:r>
            <a:r>
              <a:rPr lang="en-US" altLang="zh-TW" dirty="0"/>
              <a:t>two stocks </a:t>
            </a:r>
            <a:r>
              <a:rPr lang="en-US" altLang="zh-TW" i="1" dirty="0"/>
              <a:t>A </a:t>
            </a:r>
            <a:r>
              <a:rPr lang="en-US" altLang="zh-TW" dirty="0"/>
              <a:t>and </a:t>
            </a:r>
            <a:r>
              <a:rPr lang="en-US" altLang="zh-TW" i="1" dirty="0"/>
              <a:t>B </a:t>
            </a:r>
            <a:r>
              <a:rPr lang="en-US" altLang="zh-TW" dirty="0"/>
              <a:t>that are </a:t>
            </a:r>
            <a:r>
              <a:rPr lang="en-US" altLang="zh-TW" dirty="0" err="1"/>
              <a:t>cointegrated</a:t>
            </a:r>
            <a:r>
              <a:rPr lang="en-US" altLang="zh-TW" dirty="0"/>
              <a:t> with the following data</a:t>
            </a:r>
            <a:r>
              <a:rPr lang="en-US" altLang="zh-TW" dirty="0" smtClean="0"/>
              <a:t>:</a:t>
            </a:r>
          </a:p>
          <a:p>
            <a:pPr marL="0" indent="0">
              <a:buNone/>
            </a:pPr>
            <a:r>
              <a:rPr lang="en-US" altLang="zh-TW" dirty="0"/>
              <a:t> </a:t>
            </a:r>
            <a:r>
              <a:rPr lang="en-US" altLang="zh-TW" dirty="0" smtClean="0"/>
              <a:t>        </a:t>
            </a:r>
            <a:r>
              <a:rPr lang="en-US" altLang="zh-TW" dirty="0" err="1" smtClean="0"/>
              <a:t>Cointegration</a:t>
            </a:r>
            <a:r>
              <a:rPr lang="en-US" altLang="zh-TW" dirty="0" smtClean="0"/>
              <a:t> Ratio = 1.5</a:t>
            </a:r>
          </a:p>
          <a:p>
            <a:pPr marL="0" indent="0">
              <a:buNone/>
            </a:pPr>
            <a:r>
              <a:rPr lang="en-US" altLang="zh-TW" dirty="0" smtClean="0"/>
              <a:t>         Delta used for trade signal = 0.045</a:t>
            </a:r>
          </a:p>
          <a:p>
            <a:pPr marL="0" indent="0">
              <a:buNone/>
            </a:pPr>
            <a:r>
              <a:rPr lang="en-US" altLang="zh-TW" dirty="0" smtClean="0"/>
              <a:t>         Bid price of A at time t = $19.50</a:t>
            </a:r>
          </a:p>
          <a:p>
            <a:pPr marL="0" indent="0">
              <a:buNone/>
            </a:pPr>
            <a:r>
              <a:rPr lang="en-US" altLang="zh-TW" dirty="0" smtClean="0"/>
              <a:t>         Ask price of B at time t = $7.46</a:t>
            </a:r>
          </a:p>
          <a:p>
            <a:pPr marL="0" indent="0">
              <a:buNone/>
            </a:pPr>
            <a:r>
              <a:rPr lang="en-US" altLang="zh-TW" dirty="0"/>
              <a:t> </a:t>
            </a:r>
            <a:r>
              <a:rPr lang="en-US" altLang="zh-TW" dirty="0" smtClean="0"/>
              <a:t>        Ask price of A at time t + </a:t>
            </a:r>
            <a:r>
              <a:rPr lang="en-US" altLang="zh-TW" dirty="0" err="1" smtClean="0"/>
              <a:t>i</a:t>
            </a:r>
            <a:r>
              <a:rPr lang="en-US" altLang="zh-TW" dirty="0" smtClean="0"/>
              <a:t> = $20.10</a:t>
            </a:r>
          </a:p>
          <a:p>
            <a:pPr marL="0" indent="0">
              <a:buNone/>
            </a:pPr>
            <a:r>
              <a:rPr lang="en-US" altLang="zh-TW" dirty="0" smtClean="0"/>
              <a:t>         Bid price of B at time t + </a:t>
            </a:r>
            <a:r>
              <a:rPr lang="en-US" altLang="zh-TW" dirty="0" err="1" smtClean="0"/>
              <a:t>i</a:t>
            </a:r>
            <a:r>
              <a:rPr lang="en-US" altLang="zh-TW" dirty="0" smtClean="0"/>
              <a:t> = $7.17</a:t>
            </a:r>
          </a:p>
          <a:p>
            <a:pPr marL="0" indent="0">
              <a:buNone/>
            </a:pPr>
            <a:r>
              <a:rPr lang="en-US" altLang="zh-TW" dirty="0" smtClean="0"/>
              <a:t>         Average bid-ask spread for A = .0005 (5 basis points)</a:t>
            </a:r>
          </a:p>
          <a:p>
            <a:pPr marL="0" indent="0">
              <a:buNone/>
            </a:pPr>
            <a:r>
              <a:rPr lang="en-US" altLang="zh-TW" dirty="0" smtClean="0"/>
              <a:t>         Average bid-ask spread for B = .0010 ( 10 basis points)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AD7BD-E49C-4A61-A795-18DB5045E250}" type="slidenum">
              <a:rPr lang="zh-TW" altLang="en-US" smtClean="0"/>
              <a:t>17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03390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pPr algn="ctr"/>
            <a:r>
              <a:rPr lang="en-US" altLang="zh-TW" dirty="0" smtClean="0">
                <a:latin typeface="+mn-lt"/>
              </a:rPr>
              <a:t>A trading strategy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88259" y="1089212"/>
            <a:ext cx="11833412" cy="5378823"/>
          </a:xfrm>
        </p:spPr>
        <p:txBody>
          <a:bodyPr>
            <a:normAutofit lnSpcReduction="10000"/>
          </a:bodyPr>
          <a:lstStyle/>
          <a:p>
            <a:pPr lvl="1">
              <a:buFont typeface="Wingdings" panose="05000000000000000000" pitchFamily="2" charset="2"/>
              <a:buChar char="l"/>
            </a:pPr>
            <a:r>
              <a:rPr lang="en-US" altLang="zh-TW" dirty="0" smtClean="0"/>
              <a:t> Strategy:</a:t>
            </a:r>
          </a:p>
          <a:p>
            <a:pPr marL="457200" lvl="1" indent="0">
              <a:buNone/>
            </a:pPr>
            <a:r>
              <a:rPr lang="en-US" altLang="zh-TW" dirty="0"/>
              <a:t> </a:t>
            </a:r>
            <a:r>
              <a:rPr lang="en-US" altLang="zh-TW" dirty="0" smtClean="0"/>
              <a:t>    We first examine if trading is feasible given the average bid-ask spreads.</a:t>
            </a:r>
          </a:p>
          <a:p>
            <a:pPr marL="457200" lvl="1" indent="0">
              <a:buNone/>
            </a:pPr>
            <a:r>
              <a:rPr lang="en-US" altLang="zh-TW" dirty="0"/>
              <a:t> </a:t>
            </a:r>
            <a:r>
              <a:rPr lang="en-US" altLang="zh-TW" dirty="0" smtClean="0"/>
              <a:t>    Average trading slippage = ( 0.0005 + 1.5 × 0.0010) = .002 ( 20 basis points).</a:t>
            </a:r>
          </a:p>
          <a:p>
            <a:pPr marL="457200" lvl="1" indent="0">
              <a:buNone/>
            </a:pPr>
            <a:r>
              <a:rPr lang="en-US" altLang="zh-TW" dirty="0"/>
              <a:t> </a:t>
            </a:r>
            <a:r>
              <a:rPr lang="en-US" altLang="zh-TW" dirty="0" smtClean="0"/>
              <a:t>    This is smaller than the delta value of 0.045. Trading is therefore feasible.</a:t>
            </a:r>
          </a:p>
          <a:p>
            <a:pPr marL="457200" lvl="1" indent="0">
              <a:buNone/>
            </a:pPr>
            <a:r>
              <a:rPr lang="en-US" altLang="zh-TW" dirty="0" smtClean="0"/>
              <a:t>     At time t, buy shares of A and short shares of B in the ratio 1:1.5.</a:t>
            </a:r>
          </a:p>
          <a:p>
            <a:pPr marL="457200" lvl="1" indent="0">
              <a:buNone/>
            </a:pPr>
            <a:r>
              <a:rPr lang="en-US" altLang="zh-TW" dirty="0"/>
              <a:t> </a:t>
            </a:r>
            <a:r>
              <a:rPr lang="en-US" altLang="zh-TW" dirty="0" smtClean="0"/>
              <a:t>    Spread at time t = log (19.50) – 1.5 × log (7.46) = –0.045.</a:t>
            </a:r>
          </a:p>
          <a:p>
            <a:pPr marL="457200" lvl="1" indent="0">
              <a:buNone/>
            </a:pPr>
            <a:r>
              <a:rPr lang="en-US" altLang="zh-TW" dirty="0" smtClean="0"/>
              <a:t>     At time t + </a:t>
            </a:r>
            <a:r>
              <a:rPr lang="en-US" altLang="zh-TW" dirty="0" err="1" smtClean="0"/>
              <a:t>i</a:t>
            </a:r>
            <a:r>
              <a:rPr lang="en-US" altLang="zh-TW" dirty="0" smtClean="0"/>
              <a:t> , sell shares of A and buy back shares the shares of B.</a:t>
            </a:r>
          </a:p>
          <a:p>
            <a:pPr marL="457200" lvl="1" indent="0">
              <a:buNone/>
            </a:pPr>
            <a:r>
              <a:rPr lang="en-US" altLang="zh-TW" dirty="0"/>
              <a:t> </a:t>
            </a:r>
            <a:r>
              <a:rPr lang="en-US" altLang="zh-TW" dirty="0" smtClean="0"/>
              <a:t>    Spread at time t + </a:t>
            </a:r>
            <a:r>
              <a:rPr lang="en-US" altLang="zh-TW" dirty="0" err="1" smtClean="0"/>
              <a:t>i</a:t>
            </a:r>
            <a:r>
              <a:rPr lang="en-US" altLang="zh-TW" dirty="0" smtClean="0"/>
              <a:t> = log (20.10) – 1.5 × log (7.17) = 0.045.</a:t>
            </a:r>
          </a:p>
          <a:p>
            <a:pPr marL="457200" lvl="1" indent="0">
              <a:buNone/>
            </a:pPr>
            <a:endParaRPr lang="en-US" altLang="zh-TW" dirty="0" smtClean="0"/>
          </a:p>
          <a:p>
            <a:pPr marL="457200" lvl="1" indent="0">
              <a:buNone/>
            </a:pPr>
            <a:r>
              <a:rPr lang="en-US" altLang="zh-TW" dirty="0"/>
              <a:t> </a:t>
            </a:r>
            <a:r>
              <a:rPr lang="en-US" altLang="zh-TW" dirty="0" smtClean="0"/>
              <a:t>    Total return = return on A + </a:t>
            </a:r>
            <a:r>
              <a:rPr lang="el-GR" altLang="zh-TW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γ</a:t>
            </a:r>
            <a:r>
              <a:rPr lang="en-US" altLang="zh-TW" dirty="0" smtClean="0"/>
              <a:t>× return on B</a:t>
            </a:r>
          </a:p>
          <a:p>
            <a:pPr marL="457200" lvl="1" indent="0">
              <a:buNone/>
            </a:pPr>
            <a:r>
              <a:rPr lang="en-US" altLang="zh-TW" dirty="0" smtClean="0"/>
              <a:t>     = log (20.10) – log(19.50) + 1.5 × (log(7.46) – log(7.17) )</a:t>
            </a:r>
          </a:p>
          <a:p>
            <a:pPr marL="457200" lvl="1" indent="0">
              <a:buNone/>
            </a:pPr>
            <a:r>
              <a:rPr lang="en-US" altLang="zh-TW" dirty="0" smtClean="0"/>
              <a:t>     = 0.3 + 1.5 × 4.0</a:t>
            </a:r>
          </a:p>
          <a:p>
            <a:pPr marL="457200" lvl="1" indent="0">
              <a:buNone/>
            </a:pPr>
            <a:r>
              <a:rPr lang="en-US" altLang="zh-TW" dirty="0" smtClean="0"/>
              <a:t>     = .09 (9 percent)</a:t>
            </a:r>
          </a:p>
          <a:p>
            <a:pPr marL="0" indent="0">
              <a:buNone/>
            </a:pPr>
            <a:r>
              <a:rPr lang="en-US" altLang="zh-TW" dirty="0"/>
              <a:t> </a:t>
            </a:r>
            <a:r>
              <a:rPr lang="en-US" altLang="zh-TW" dirty="0" smtClean="0"/>
              <a:t>        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AD7BD-E49C-4A61-A795-18DB5045E250}" type="slidenum">
              <a:rPr lang="zh-TW" altLang="en-US" smtClean="0"/>
              <a:t>18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22911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pPr algn="ctr"/>
            <a:r>
              <a:rPr lang="en-US" altLang="zh-TW" dirty="0" smtClean="0">
                <a:latin typeface="+mn-lt"/>
              </a:rPr>
              <a:t>Road map for strategy design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19635" y="900952"/>
            <a:ext cx="11752729" cy="575534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u="sng" dirty="0" smtClean="0"/>
              <a:t>Step 1</a:t>
            </a:r>
          </a:p>
          <a:p>
            <a:r>
              <a:rPr lang="en-US" altLang="zh-TW" dirty="0" smtClean="0"/>
              <a:t>Identify stock pairs that could potentially be </a:t>
            </a:r>
            <a:r>
              <a:rPr lang="en-US" altLang="zh-TW" dirty="0" err="1" smtClean="0"/>
              <a:t>cointegrated</a:t>
            </a:r>
            <a:r>
              <a:rPr lang="en-US" altLang="zh-TW" dirty="0" smtClean="0"/>
              <a:t>.</a:t>
            </a:r>
          </a:p>
          <a:p>
            <a:pPr marL="914400" lvl="1" indent="-457200">
              <a:buFont typeface="+mj-lt"/>
              <a:buAutoNum type="arabicParenR"/>
            </a:pPr>
            <a:r>
              <a:rPr lang="en-US" altLang="zh-TW" dirty="0"/>
              <a:t>B</a:t>
            </a:r>
            <a:r>
              <a:rPr lang="en-US" altLang="zh-TW" dirty="0" smtClean="0"/>
              <a:t>ased on the stock fundamentals </a:t>
            </a:r>
          </a:p>
          <a:p>
            <a:pPr marL="914400" lvl="1" indent="-457200">
              <a:buFont typeface="+mj-lt"/>
              <a:buAutoNum type="arabicParenR"/>
            </a:pPr>
            <a:r>
              <a:rPr lang="en-US" altLang="zh-TW" dirty="0"/>
              <a:t>A</a:t>
            </a:r>
            <a:r>
              <a:rPr lang="en-US" altLang="zh-TW" dirty="0" smtClean="0"/>
              <a:t>lternately on a pure statistical approach based on historical data.</a:t>
            </a:r>
          </a:p>
          <a:p>
            <a:pPr marL="0" indent="0">
              <a:buNone/>
            </a:pPr>
            <a:r>
              <a:rPr lang="en-US" altLang="zh-TW" dirty="0" smtClean="0"/>
              <a:t> - This book preferred (1).</a:t>
            </a:r>
          </a:p>
          <a:p>
            <a:pPr marL="0" indent="0">
              <a:buNone/>
            </a:pPr>
            <a:r>
              <a:rPr lang="en-US" altLang="zh-TW" u="sng" dirty="0" smtClean="0"/>
              <a:t>Step 2</a:t>
            </a:r>
          </a:p>
          <a:p>
            <a:r>
              <a:rPr lang="en-US" altLang="zh-TW" dirty="0"/>
              <a:t>T</a:t>
            </a:r>
            <a:r>
              <a:rPr lang="en-US" altLang="zh-TW" dirty="0" smtClean="0"/>
              <a:t>he stock pairs are indeed </a:t>
            </a:r>
            <a:r>
              <a:rPr lang="en-US" altLang="zh-TW" dirty="0" err="1" smtClean="0"/>
              <a:t>cointegrated</a:t>
            </a:r>
            <a:r>
              <a:rPr lang="en-US" altLang="zh-TW" dirty="0" smtClean="0"/>
              <a:t> based on statistical evidence from historical data.</a:t>
            </a:r>
          </a:p>
          <a:p>
            <a:pPr marL="0" indent="0">
              <a:buNone/>
            </a:pPr>
            <a:r>
              <a:rPr lang="en-US" altLang="zh-TW" dirty="0"/>
              <a:t> </a:t>
            </a:r>
            <a:r>
              <a:rPr lang="en-US" altLang="zh-TW" dirty="0" smtClean="0"/>
              <a:t> - Determining the </a:t>
            </a:r>
            <a:r>
              <a:rPr lang="en-US" altLang="zh-TW" dirty="0" err="1" smtClean="0"/>
              <a:t>cointegration</a:t>
            </a:r>
            <a:r>
              <a:rPr lang="en-US" altLang="zh-TW" dirty="0"/>
              <a:t> </a:t>
            </a:r>
            <a:r>
              <a:rPr lang="en-US" altLang="zh-TW" dirty="0" smtClean="0"/>
              <a:t>coefficient and examining the spread time</a:t>
            </a:r>
          </a:p>
          <a:p>
            <a:pPr marL="0" indent="0">
              <a:buNone/>
            </a:pPr>
            <a:r>
              <a:rPr lang="en-US" altLang="zh-TW" dirty="0" smtClean="0"/>
              <a:t>     series to ensure that it is stationary and mean reverting.</a:t>
            </a:r>
          </a:p>
          <a:p>
            <a:pPr marL="0" indent="0">
              <a:buNone/>
            </a:pPr>
            <a:r>
              <a:rPr lang="en-US" altLang="zh-TW" u="sng" dirty="0" smtClean="0"/>
              <a:t>Step 3</a:t>
            </a:r>
            <a:endParaRPr lang="en-US" altLang="zh-TW" dirty="0" smtClean="0"/>
          </a:p>
          <a:p>
            <a:r>
              <a:rPr lang="en-US" altLang="zh-TW" dirty="0"/>
              <a:t>E</a:t>
            </a:r>
            <a:r>
              <a:rPr lang="en-US" altLang="zh-TW" dirty="0" smtClean="0"/>
              <a:t>xamine the </a:t>
            </a:r>
            <a:r>
              <a:rPr lang="en-US" altLang="zh-TW" dirty="0" err="1" smtClean="0"/>
              <a:t>cointegrated</a:t>
            </a:r>
            <a:r>
              <a:rPr lang="en-US" altLang="zh-TW" dirty="0" smtClean="0"/>
              <a:t> pairs to determine the delta.</a:t>
            </a:r>
          </a:p>
          <a:p>
            <a:pPr marL="514350" indent="-514350">
              <a:buFont typeface="+mj-lt"/>
              <a:buAutoNum type="arabicPeriod"/>
            </a:pPr>
            <a:endParaRPr lang="en-US" altLang="zh-TW" dirty="0" smtClean="0"/>
          </a:p>
          <a:p>
            <a:pPr marL="514350" indent="-514350">
              <a:buFont typeface="+mj-lt"/>
              <a:buAutoNum type="arabicPeriod"/>
            </a:pP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AD7BD-E49C-4A61-A795-18DB5045E250}" type="slidenum">
              <a:rPr lang="zh-TW" altLang="en-US" smtClean="0"/>
              <a:t>19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995969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pPr algn="ctr"/>
            <a:r>
              <a:rPr lang="en-US" altLang="zh-TW" dirty="0" smtClean="0">
                <a:latin typeface="+mn-lt"/>
              </a:rPr>
              <a:t>Agenda</a:t>
            </a:r>
            <a:endParaRPr lang="zh-TW" altLang="en-US" dirty="0">
              <a:latin typeface="+mn-lt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altLang="zh-TW" dirty="0" smtClean="0"/>
              <a:t>History</a:t>
            </a:r>
          </a:p>
          <a:p>
            <a:pPr marL="514350" indent="-514350">
              <a:buFont typeface="+mj-lt"/>
              <a:buAutoNum type="arabicPeriod"/>
            </a:pPr>
            <a:r>
              <a:rPr lang="en-US" altLang="zh-TW" dirty="0" smtClean="0">
                <a:latin typeface="+mn-lt"/>
              </a:rPr>
              <a:t>Motivation</a:t>
            </a:r>
          </a:p>
          <a:p>
            <a:pPr marL="514350" indent="-514350">
              <a:buFont typeface="+mj-lt"/>
              <a:buAutoNum type="arabicPeriod"/>
            </a:pPr>
            <a:r>
              <a:rPr lang="en-US" altLang="zh-TW" dirty="0" err="1" smtClean="0">
                <a:latin typeface="+mn-lt"/>
              </a:rPr>
              <a:t>Cointegration</a:t>
            </a:r>
            <a:endParaRPr lang="en-US" altLang="zh-TW" dirty="0" smtClean="0">
              <a:latin typeface="+mn-lt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altLang="zh-TW" dirty="0" smtClean="0">
                <a:latin typeface="+mn-lt"/>
              </a:rPr>
              <a:t>Applying the model</a:t>
            </a:r>
          </a:p>
          <a:p>
            <a:pPr marL="514350" indent="-514350">
              <a:buFont typeface="+mj-lt"/>
              <a:buAutoNum type="arabicPeriod"/>
            </a:pPr>
            <a:r>
              <a:rPr lang="en-US" altLang="zh-TW" dirty="0" smtClean="0">
                <a:latin typeface="+mn-lt"/>
              </a:rPr>
              <a:t>A trading strategy</a:t>
            </a:r>
          </a:p>
          <a:p>
            <a:pPr marL="514350" indent="-514350">
              <a:buFont typeface="+mj-lt"/>
              <a:buAutoNum type="arabicPeriod"/>
            </a:pPr>
            <a:r>
              <a:rPr lang="en-US" altLang="zh-TW" dirty="0" smtClean="0"/>
              <a:t>Road map for strategy design</a:t>
            </a:r>
          </a:p>
          <a:p>
            <a:pPr marL="514350" indent="-514350">
              <a:buFont typeface="+mj-lt"/>
              <a:buAutoNum type="arabicPeriod"/>
            </a:pP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AD7BD-E49C-4A61-A795-18DB5045E250}" type="slidenum">
              <a:rPr lang="zh-TW" altLang="en-US" smtClean="0"/>
              <a:t>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18471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pPr algn="ctr"/>
            <a:r>
              <a:rPr lang="en-US" altLang="zh-TW" dirty="0" smtClean="0">
                <a:latin typeface="+mn-lt"/>
              </a:rPr>
              <a:t>History</a:t>
            </a:r>
            <a:endParaRPr lang="zh-TW" altLang="en-US" dirty="0">
              <a:latin typeface="+mn-lt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838200" y="1025619"/>
            <a:ext cx="9782176" cy="5330730"/>
          </a:xfrm>
        </p:spPr>
        <p:txBody>
          <a:bodyPr>
            <a:normAutofit fontScale="62500" lnSpcReduction="20000"/>
          </a:bodyPr>
          <a:lstStyle/>
          <a:p>
            <a:r>
              <a:rPr lang="en-US" altLang="zh-TW" sz="4000" dirty="0" smtClean="0"/>
              <a:t>Now , we enter the second part of this book - </a:t>
            </a:r>
            <a:r>
              <a:rPr lang="en-US" altLang="zh-TW" sz="4000" u="sng" dirty="0" smtClean="0">
                <a:solidFill>
                  <a:srgbClr val="FF0000"/>
                </a:solidFill>
              </a:rPr>
              <a:t>Statistical Arbitrage Pairs</a:t>
            </a:r>
            <a:endParaRPr lang="en-US" altLang="zh-TW" sz="40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altLang="zh-TW" sz="4000" dirty="0" smtClean="0"/>
              <a:t>    So we need to understand its development !</a:t>
            </a:r>
          </a:p>
          <a:p>
            <a:pPr marL="514350" indent="-514350">
              <a:buFont typeface="+mj-lt"/>
              <a:buAutoNum type="arabicPeriod"/>
            </a:pPr>
            <a:r>
              <a:rPr lang="en-US" altLang="zh-TW" sz="4000" dirty="0"/>
              <a:t>The first </a:t>
            </a:r>
            <a:r>
              <a:rPr lang="en-US" altLang="zh-TW" sz="4000" dirty="0" smtClean="0"/>
              <a:t>practice person : </a:t>
            </a:r>
            <a:r>
              <a:rPr lang="en-US" altLang="zh-TW" sz="4000" i="1" u="sng" dirty="0" err="1" smtClean="0"/>
              <a:t>Nunzio</a:t>
            </a:r>
            <a:r>
              <a:rPr lang="en-US" altLang="zh-TW" sz="4000" i="1" u="sng" dirty="0" smtClean="0"/>
              <a:t> </a:t>
            </a:r>
            <a:r>
              <a:rPr lang="en-US" altLang="zh-TW" sz="4000" i="1" u="sng" dirty="0" err="1" smtClean="0"/>
              <a:t>Tartaglia</a:t>
            </a:r>
            <a:r>
              <a:rPr lang="en-US" altLang="zh-TW" sz="4000" i="1" u="sng" dirty="0" smtClean="0"/>
              <a:t> </a:t>
            </a:r>
            <a:r>
              <a:rPr lang="en-US" altLang="zh-TW" sz="4000" dirty="0"/>
              <a:t>(quantitative </a:t>
            </a:r>
            <a:r>
              <a:rPr lang="en-US" altLang="zh-TW" sz="4000" dirty="0" smtClean="0"/>
              <a:t>group)</a:t>
            </a:r>
            <a:endParaRPr lang="en-US" altLang="zh-TW" sz="4000" i="1" u="sng" dirty="0" smtClean="0"/>
          </a:p>
          <a:p>
            <a:pPr marL="0" indent="0">
              <a:buNone/>
            </a:pPr>
            <a:r>
              <a:rPr lang="en-US" altLang="zh-TW" sz="4000" dirty="0" smtClean="0"/>
              <a:t>       </a:t>
            </a:r>
            <a:r>
              <a:rPr lang="zh-TW" altLang="en-US" sz="4000" dirty="0" smtClean="0"/>
              <a:t> </a:t>
            </a:r>
            <a:r>
              <a:rPr lang="en-US" altLang="zh-TW" sz="4000" dirty="0" smtClean="0"/>
              <a:t>Morgan </a:t>
            </a:r>
            <a:r>
              <a:rPr lang="en-US" altLang="zh-TW" sz="4000" dirty="0"/>
              <a:t>Stanley in the mid </a:t>
            </a:r>
            <a:r>
              <a:rPr lang="en-US" altLang="zh-TW" sz="4000" dirty="0" smtClean="0"/>
              <a:t>1980s.</a:t>
            </a:r>
          </a:p>
          <a:p>
            <a:pPr marL="514350" indent="-514350">
              <a:buFont typeface="+mj-lt"/>
              <a:buAutoNum type="arabicPeriod" startAt="2"/>
            </a:pPr>
            <a:r>
              <a:rPr lang="en-US" altLang="zh-TW" sz="4000" dirty="0" smtClean="0"/>
              <a:t>Mission: </a:t>
            </a:r>
          </a:p>
          <a:p>
            <a:pPr marL="0" indent="0">
              <a:buNone/>
            </a:pPr>
            <a:r>
              <a:rPr lang="en-US" altLang="zh-TW" sz="4000" dirty="0"/>
              <a:t> </a:t>
            </a:r>
            <a:r>
              <a:rPr lang="en-US" altLang="zh-TW" sz="4000" dirty="0" smtClean="0"/>
              <a:t>       To develop quantitative arbitrage strategies using state-of-the-art </a:t>
            </a:r>
          </a:p>
          <a:p>
            <a:pPr marL="0" indent="0">
              <a:buNone/>
            </a:pPr>
            <a:r>
              <a:rPr lang="en-US" altLang="zh-TW" sz="4000" dirty="0"/>
              <a:t> </a:t>
            </a:r>
            <a:r>
              <a:rPr lang="en-US" altLang="zh-TW" sz="4000" dirty="0" smtClean="0"/>
              <a:t>       </a:t>
            </a:r>
            <a:r>
              <a:rPr lang="en-US" altLang="zh-TW" sz="4000" dirty="0" err="1" smtClean="0"/>
              <a:t>statisticaltechniques</a:t>
            </a:r>
            <a:r>
              <a:rPr lang="en-US" altLang="zh-TW" sz="4000" dirty="0" smtClean="0"/>
              <a:t>.</a:t>
            </a:r>
          </a:p>
          <a:p>
            <a:pPr marL="0" indent="0">
              <a:buNone/>
            </a:pPr>
            <a:r>
              <a:rPr lang="en-US" altLang="zh-TW" sz="4000" dirty="0" smtClean="0"/>
              <a:t>3.</a:t>
            </a:r>
            <a:r>
              <a:rPr lang="zh-TW" altLang="en-US" sz="4000" dirty="0" smtClean="0"/>
              <a:t>   </a:t>
            </a:r>
            <a:r>
              <a:rPr lang="en-US" altLang="zh-TW" sz="4000" dirty="0" smtClean="0"/>
              <a:t>Today: </a:t>
            </a:r>
          </a:p>
          <a:p>
            <a:pPr marL="0" indent="0">
              <a:buNone/>
            </a:pPr>
            <a:r>
              <a:rPr lang="en-US" altLang="zh-TW" sz="4000" dirty="0"/>
              <a:t> </a:t>
            </a:r>
            <a:r>
              <a:rPr lang="en-US" altLang="zh-TW" sz="4000" dirty="0" smtClean="0"/>
              <a:t>       Pairs trading has since increased in popularity and has become a</a:t>
            </a:r>
          </a:p>
          <a:p>
            <a:pPr marL="0" indent="0">
              <a:buNone/>
            </a:pPr>
            <a:r>
              <a:rPr lang="en-US" altLang="zh-TW" sz="4000" dirty="0" smtClean="0"/>
              <a:t>        common trading strategy used by hedge funds and institutional</a:t>
            </a:r>
          </a:p>
          <a:p>
            <a:pPr marL="0" indent="0">
              <a:buNone/>
            </a:pPr>
            <a:r>
              <a:rPr lang="en-US" altLang="zh-TW" sz="4000" dirty="0"/>
              <a:t> </a:t>
            </a:r>
            <a:r>
              <a:rPr lang="en-US" altLang="zh-TW" sz="4000" dirty="0" smtClean="0"/>
              <a:t>       investors.</a:t>
            </a:r>
          </a:p>
          <a:p>
            <a:pPr marL="0" indent="0">
              <a:buNone/>
            </a:pPr>
            <a:r>
              <a:rPr lang="en-US" altLang="zh-TW" dirty="0" smtClean="0"/>
              <a:t>       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AD7BD-E49C-4A61-A795-18DB5045E250}" type="slidenum">
              <a:rPr lang="zh-TW" altLang="en-US" smtClean="0"/>
              <a:t>3</a:t>
            </a:fld>
            <a:endParaRPr lang="zh-TW" altLang="en-US"/>
          </a:p>
        </p:txBody>
      </p:sp>
      <p:pic>
        <p:nvPicPr>
          <p:cNvPr id="5" name="圖片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82200" y="1547859"/>
            <a:ext cx="2143125" cy="2143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2996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pPr algn="ctr"/>
            <a:r>
              <a:rPr lang="en-US" altLang="zh-TW" dirty="0" smtClean="0">
                <a:latin typeface="+mn-lt"/>
              </a:rPr>
              <a:t>Motivation</a:t>
            </a:r>
            <a:endParaRPr lang="zh-TW" altLang="en-US" dirty="0">
              <a:latin typeface="+mn-lt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12059" y="1001712"/>
            <a:ext cx="11775142" cy="5719763"/>
          </a:xfrm>
        </p:spPr>
        <p:txBody>
          <a:bodyPr>
            <a:normAutofit fontScale="85000" lnSpcReduction="20000"/>
          </a:bodyPr>
          <a:lstStyle/>
          <a:p>
            <a:r>
              <a:rPr lang="en-US" altLang="zh-TW" dirty="0" smtClean="0"/>
              <a:t>General trading:</a:t>
            </a:r>
            <a:endParaRPr lang="en-US" altLang="zh-TW" dirty="0"/>
          </a:p>
          <a:p>
            <a:pPr marL="0" indent="0">
              <a:buNone/>
            </a:pPr>
            <a:r>
              <a:rPr lang="en-US" altLang="zh-TW" dirty="0" smtClean="0"/>
              <a:t>   To sell overvalued securities and buy the undervalued ones. </a:t>
            </a:r>
          </a:p>
          <a:p>
            <a:pPr lvl="1">
              <a:buFontTx/>
              <a:buChar char="-"/>
            </a:pPr>
            <a:r>
              <a:rPr lang="en-US" altLang="zh-TW" dirty="0" smtClean="0"/>
              <a:t>Is it possible to determine that a security is overvalued or undervalued? (Hard!)</a:t>
            </a:r>
          </a:p>
          <a:p>
            <a:pPr lvl="1">
              <a:buFontTx/>
              <a:buChar char="-"/>
            </a:pPr>
            <a:r>
              <a:rPr lang="en-US" altLang="zh-TW" dirty="0" smtClean="0"/>
              <a:t>Market is public , this opportunity can exist for a long time?</a:t>
            </a:r>
          </a:p>
          <a:p>
            <a:r>
              <a:rPr lang="en-US" altLang="zh-TW" dirty="0" smtClean="0"/>
              <a:t>Pairs trading (resolve the </a:t>
            </a:r>
            <a:r>
              <a:rPr lang="en-US" altLang="zh-TW" dirty="0" smtClean="0"/>
              <a:t>problems) </a:t>
            </a:r>
            <a:r>
              <a:rPr lang="en-US" altLang="zh-TW" dirty="0" smtClean="0"/>
              <a:t>:</a:t>
            </a:r>
          </a:p>
          <a:p>
            <a:pPr marL="0" indent="0">
              <a:buNone/>
            </a:pPr>
            <a:r>
              <a:rPr lang="en-US" altLang="zh-TW" dirty="0"/>
              <a:t> </a:t>
            </a:r>
            <a:r>
              <a:rPr lang="en-US" altLang="zh-TW" dirty="0" smtClean="0"/>
              <a:t>  - Idea :</a:t>
            </a:r>
          </a:p>
          <a:p>
            <a:pPr marL="0" indent="0">
              <a:buNone/>
            </a:pPr>
            <a:r>
              <a:rPr lang="en-US" altLang="zh-TW" dirty="0"/>
              <a:t> </a:t>
            </a:r>
            <a:r>
              <a:rPr lang="en-US" altLang="zh-TW" dirty="0" smtClean="0"/>
              <a:t>      If two securities have similar characteristics, then the prices of both securities</a:t>
            </a:r>
          </a:p>
          <a:p>
            <a:pPr marL="0" indent="0">
              <a:buNone/>
            </a:pPr>
            <a:r>
              <a:rPr lang="en-US" altLang="zh-TW" dirty="0"/>
              <a:t> </a:t>
            </a:r>
            <a:r>
              <a:rPr lang="en-US" altLang="zh-TW" dirty="0" smtClean="0"/>
              <a:t>      must be more or less the same. If the prices happen to be different , it could</a:t>
            </a:r>
          </a:p>
          <a:p>
            <a:pPr marL="0" indent="0">
              <a:buNone/>
            </a:pPr>
            <a:r>
              <a:rPr lang="en-US" altLang="zh-TW" dirty="0"/>
              <a:t> </a:t>
            </a:r>
            <a:r>
              <a:rPr lang="en-US" altLang="zh-TW" dirty="0" smtClean="0"/>
              <a:t>      be that one of the securities is overpriced, the other security is underpriced.</a:t>
            </a:r>
          </a:p>
          <a:p>
            <a:pPr marL="0" indent="0">
              <a:buNone/>
            </a:pPr>
            <a:r>
              <a:rPr lang="en-US" altLang="zh-TW" dirty="0"/>
              <a:t> </a:t>
            </a:r>
            <a:r>
              <a:rPr lang="en-US" altLang="zh-TW" dirty="0" smtClean="0"/>
              <a:t>  - Trading:</a:t>
            </a:r>
          </a:p>
          <a:p>
            <a:pPr marL="0" indent="0">
              <a:buNone/>
            </a:pPr>
            <a:r>
              <a:rPr lang="en-US" altLang="zh-TW" dirty="0"/>
              <a:t> </a:t>
            </a:r>
            <a:r>
              <a:rPr lang="en-US" altLang="zh-TW" dirty="0" smtClean="0"/>
              <a:t>     1) The </a:t>
            </a:r>
            <a:r>
              <a:rPr lang="en-US" altLang="zh-TW" dirty="0"/>
              <a:t>mutual mispricing between the two securities is captured by the notion </a:t>
            </a:r>
            <a:r>
              <a:rPr lang="en-US" altLang="zh-TW" dirty="0" smtClean="0"/>
              <a:t>of</a:t>
            </a:r>
          </a:p>
          <a:p>
            <a:pPr marL="0" indent="0">
              <a:buNone/>
            </a:pPr>
            <a:r>
              <a:rPr lang="en-US" altLang="zh-TW" dirty="0"/>
              <a:t> </a:t>
            </a:r>
            <a:r>
              <a:rPr lang="en-US" altLang="zh-TW" dirty="0" smtClean="0"/>
              <a:t>          </a:t>
            </a:r>
            <a:r>
              <a:rPr lang="en-US" altLang="zh-TW" dirty="0" smtClean="0">
                <a:solidFill>
                  <a:srgbClr val="FF0000"/>
                </a:solidFill>
              </a:rPr>
              <a:t>spread</a:t>
            </a:r>
            <a:r>
              <a:rPr lang="en-US" altLang="zh-TW" dirty="0" smtClean="0"/>
              <a:t>.</a:t>
            </a:r>
          </a:p>
          <a:p>
            <a:pPr marL="0" indent="0">
              <a:buNone/>
            </a:pPr>
            <a:r>
              <a:rPr lang="en-US" altLang="zh-TW" dirty="0" smtClean="0"/>
              <a:t>      2) Long-short </a:t>
            </a:r>
            <a:r>
              <a:rPr lang="en-US" altLang="zh-TW" dirty="0"/>
              <a:t>position in the two securities is constructed by </a:t>
            </a:r>
            <a:r>
              <a:rPr lang="en-US" altLang="zh-TW" dirty="0">
                <a:solidFill>
                  <a:srgbClr val="FF0000"/>
                </a:solidFill>
              </a:rPr>
              <a:t>market neutral strategies</a:t>
            </a:r>
            <a:r>
              <a:rPr lang="en-US" altLang="zh-TW" dirty="0" smtClean="0"/>
              <a:t>.</a:t>
            </a:r>
          </a:p>
          <a:p>
            <a:pPr marL="0" indent="0">
              <a:buNone/>
            </a:pPr>
            <a:r>
              <a:rPr lang="en-US" altLang="zh-TW" dirty="0" smtClean="0"/>
              <a:t>So , the different between general and pairs trading is the “position” that determine by the</a:t>
            </a:r>
          </a:p>
          <a:p>
            <a:pPr marL="0" indent="0">
              <a:buNone/>
            </a:pPr>
            <a:r>
              <a:rPr lang="en-US" altLang="zh-TW" dirty="0" smtClean="0"/>
              <a:t>trader or market!</a:t>
            </a:r>
            <a:endParaRPr lang="en-US" altLang="zh-TW" dirty="0"/>
          </a:p>
          <a:p>
            <a:pPr marL="0" indent="0">
              <a:buNone/>
            </a:pPr>
            <a:endParaRPr lang="en-US" altLang="zh-TW" dirty="0" smtClean="0"/>
          </a:p>
          <a:p>
            <a:pPr marL="0" indent="0">
              <a:buNone/>
            </a:pP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AD7BD-E49C-4A61-A795-18DB5045E250}" type="slidenum">
              <a:rPr lang="zh-TW" altLang="en-US" smtClean="0"/>
              <a:t>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00871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pPr algn="ctr"/>
            <a:r>
              <a:rPr lang="en-US" altLang="zh-TW" dirty="0" err="1">
                <a:latin typeface="+mn-lt"/>
              </a:rPr>
              <a:t>Cointegration</a:t>
            </a:r>
            <a:endParaRPr lang="zh-TW" altLang="en-US" dirty="0">
              <a:latin typeface="+mn-lt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內容版面配置區 2"/>
              <p:cNvSpPr>
                <a:spLocks noGrp="1"/>
              </p:cNvSpPr>
              <p:nvPr>
                <p:ph idx="1"/>
              </p:nvPr>
            </p:nvSpPr>
            <p:spPr>
              <a:xfrm>
                <a:off x="1" y="1325563"/>
                <a:ext cx="12192000" cy="4851400"/>
              </a:xfrm>
            </p:spPr>
            <p:txBody>
              <a:bodyPr/>
              <a:lstStyle/>
              <a:p>
                <a:r>
                  <a:rPr lang="en-US" altLang="zh-TW" dirty="0" smtClean="0"/>
                  <a:t>We first have to know what is the “integrated variables” !</a:t>
                </a:r>
              </a:p>
              <a:p>
                <a:pPr lvl="1">
                  <a:buFontTx/>
                  <a:buChar char="-"/>
                </a:pPr>
                <a:r>
                  <a:rPr lang="en-US" altLang="zh-TW" dirty="0" smtClean="0"/>
                  <a:t>If</a:t>
                </a:r>
                <a:r>
                  <a:rPr lang="zh-TW" altLang="en-US" dirty="0" smtClean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</m:sSub>
                  </m:oMath>
                </a14:m>
                <a:r>
                  <a:rPr lang="en-US" altLang="zh-TW" dirty="0" smtClean="0"/>
                  <a:t> is a </a:t>
                </a:r>
                <a:r>
                  <a:rPr lang="en-US" altLang="zh-TW" dirty="0" err="1" smtClean="0"/>
                  <a:t>nonstationary</a:t>
                </a:r>
                <a:r>
                  <a:rPr lang="en-US" altLang="zh-TW" dirty="0" smtClean="0"/>
                  <a:t> time series , if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i="1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en-US" altLang="zh-TW" i="1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</m:sSub>
                  </m:oMath>
                </a14:m>
                <a:r>
                  <a:rPr lang="en-US" altLang="zh-TW" dirty="0" smtClean="0"/>
                  <a:t> become a stationary time series by </a:t>
                </a:r>
                <a:r>
                  <a:rPr lang="en-US" altLang="zh-TW" dirty="0" smtClean="0">
                    <a:solidFill>
                      <a:srgbClr val="FF0000"/>
                    </a:solidFill>
                  </a:rPr>
                  <a:t>k times </a:t>
                </a:r>
                <a:r>
                  <a:rPr lang="en-US" altLang="zh-TW" dirty="0" smtClean="0"/>
                  <a:t>difference , then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i="1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en-US" altLang="zh-TW" i="1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</m:sSub>
                  </m:oMath>
                </a14:m>
                <a:r>
                  <a:rPr lang="en-US" altLang="zh-TW" dirty="0" smtClean="0"/>
                  <a:t> is an integration variables of order k and denote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</m:sSub>
                    <m:r>
                      <a:rPr lang="en-US" altLang="zh-TW" b="0" i="1" smtClean="0">
                        <a:latin typeface="Cambria Math" panose="02040503050406030204" pitchFamily="18" charset="0"/>
                      </a:rPr>
                      <m:t>~</m:t>
                    </m:r>
                    <m:r>
                      <a:rPr lang="en-US" altLang="zh-TW" b="0" i="1" smtClean="0">
                        <a:latin typeface="Cambria Math" panose="02040503050406030204" pitchFamily="18" charset="0"/>
                      </a:rPr>
                      <m:t>𝐼</m:t>
                    </m:r>
                    <m:d>
                      <m:dPr>
                        <m:ctrlPr>
                          <a:rPr lang="en-US" altLang="zh-TW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</m:d>
                  </m:oMath>
                </a14:m>
                <a:r>
                  <a:rPr lang="en-US" altLang="zh-TW" dirty="0" smtClean="0"/>
                  <a:t> .</a:t>
                </a:r>
              </a:p>
              <a:p>
                <a:pPr marL="457200" lvl="1" indent="0">
                  <a:buNone/>
                </a:pPr>
                <a:r>
                  <a:rPr lang="en-US" altLang="zh-TW" dirty="0" smtClean="0"/>
                  <a:t>   </a:t>
                </a:r>
                <a:r>
                  <a:rPr lang="en-US" altLang="zh-TW" u="sng" dirty="0" smtClean="0"/>
                  <a:t>Example :</a:t>
                </a:r>
              </a:p>
              <a:p>
                <a:pPr marL="457200" lvl="1" indent="0">
                  <a:buNone/>
                </a:pPr>
                <a:r>
                  <a:rPr lang="en-US" altLang="zh-TW" dirty="0"/>
                  <a:t> </a:t>
                </a:r>
                <a:r>
                  <a:rPr lang="en-US" altLang="zh-TW" dirty="0" smtClean="0"/>
                  <a:t>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</m:sSub>
                    <m:r>
                      <a:rPr lang="en-US" altLang="zh-TW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altLang="zh-TW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b>
                    </m:sSub>
                    <m:r>
                      <a:rPr lang="en-US" altLang="zh-TW" b="0" i="1" smtClean="0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altLang="zh-TW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zh-TW" altLang="en-US" b="0" i="1" smtClean="0">
                            <a:latin typeface="Cambria Math" panose="02040503050406030204" pitchFamily="18" charset="0"/>
                          </a:rPr>
                          <m:t>𝜀</m:t>
                        </m:r>
                      </m:e>
                      <m:sub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</m:sSub>
                    <m:r>
                      <a:rPr lang="en-US" altLang="zh-TW" b="0" i="1" smtClean="0">
                        <a:latin typeface="Cambria Math" panose="02040503050406030204" pitchFamily="18" charset="0"/>
                      </a:rPr>
                      <m:t> , </m:t>
                    </m:r>
                    <m:sSub>
                      <m:sSubPr>
                        <m:ctrlPr>
                          <a:rPr lang="en-US" altLang="zh-TW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zh-TW" altLang="en-US" b="0" i="1" smtClean="0">
                            <a:latin typeface="Cambria Math" panose="02040503050406030204" pitchFamily="18" charset="0"/>
                          </a:rPr>
                          <m:t>𝜀</m:t>
                        </m:r>
                      </m:e>
                      <m:sub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</m:sSub>
                    <m:r>
                      <a:rPr lang="en-US" altLang="zh-TW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altLang="zh-TW" dirty="0" smtClean="0"/>
                  <a:t>is white noise 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zh-TW" altLang="en-US" i="1">
                            <a:latin typeface="Cambria Math" panose="02040503050406030204" pitchFamily="18" charset="0"/>
                          </a:rPr>
                          <m:t>𝜀</m:t>
                        </m:r>
                      </m:e>
                      <m:sub>
                        <m:r>
                          <a:rPr lang="en-US" altLang="zh-TW" i="1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</m:sSub>
                    <m:r>
                      <a:rPr lang="en-US" altLang="zh-TW" b="0" i="1" smtClean="0">
                        <a:latin typeface="Cambria Math" panose="02040503050406030204" pitchFamily="18" charset="0"/>
                      </a:rPr>
                      <m:t>~</m:t>
                    </m:r>
                    <m:r>
                      <a:rPr lang="en-US" altLang="zh-TW" b="0" i="1" smtClean="0">
                        <a:latin typeface="Cambria Math" panose="02040503050406030204" pitchFamily="18" charset="0"/>
                      </a:rPr>
                      <m:t>𝐼</m:t>
                    </m:r>
                    <m:r>
                      <a:rPr lang="en-US" altLang="zh-TW" b="0" i="1" smtClean="0">
                        <a:latin typeface="Cambria Math" panose="02040503050406030204" pitchFamily="18" charset="0"/>
                      </a:rPr>
                      <m:t>(0)</m:t>
                    </m:r>
                  </m:oMath>
                </a14:m>
                <a:endParaRPr lang="en-US" altLang="zh-TW" dirty="0" smtClean="0"/>
              </a:p>
              <a:p>
                <a:pPr marL="457200" lvl="1" indent="0">
                  <a:buNone/>
                </a:pPr>
                <a:r>
                  <a:rPr lang="en-US" altLang="zh-TW" dirty="0"/>
                  <a:t> </a:t>
                </a:r>
                <a:r>
                  <a:rPr lang="en-US" altLang="zh-TW" dirty="0" smtClean="0"/>
                  <a:t>   </a:t>
                </a:r>
                <a14:m>
                  <m:oMath xmlns:m="http://schemas.openxmlformats.org/officeDocument/2006/math">
                    <m:r>
                      <a:rPr lang="en-US" altLang="zh-TW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∆</m:t>
                    </m:r>
                    <m:sSub>
                      <m:sSubPr>
                        <m:ctrlPr>
                          <a:rPr lang="en-US" altLang="zh-TW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en-US" altLang="zh-TW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𝑡</m:t>
                        </m:r>
                      </m:sub>
                    </m:sSub>
                    <m:r>
                      <a:rPr lang="en-US" altLang="zh-TW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altLang="zh-TW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i="1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en-US" altLang="zh-TW" i="1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</m:sSub>
                    <m:r>
                      <a:rPr lang="en-US" altLang="zh-TW" b="0" i="1" smtClean="0">
                        <a:latin typeface="Cambria Math" panose="02040503050406030204" pitchFamily="18" charset="0"/>
                      </a:rPr>
                      <m:t>−</m:t>
                    </m:r>
                    <m:sSub>
                      <m:sSubPr>
                        <m:ctrlPr>
                          <a:rPr lang="en-US" altLang="zh-TW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i="1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en-US" altLang="zh-TW" i="1">
                            <a:latin typeface="Cambria Math" panose="02040503050406030204" pitchFamily="18" charset="0"/>
                          </a:rPr>
                          <m:t>𝑡</m:t>
                        </m:r>
                        <m:r>
                          <a:rPr lang="en-US" altLang="zh-TW" i="1">
                            <a:latin typeface="Cambria Math" panose="02040503050406030204" pitchFamily="18" charset="0"/>
                          </a:rPr>
                          <m:t>−1</m:t>
                        </m:r>
                      </m:sub>
                    </m:sSub>
                    <m:r>
                      <a:rPr lang="en-US" altLang="zh-TW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altLang="zh-TW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zh-TW" altLang="en-US" i="1">
                            <a:latin typeface="Cambria Math" panose="02040503050406030204" pitchFamily="18" charset="0"/>
                          </a:rPr>
                          <m:t>𝜀</m:t>
                        </m:r>
                      </m:e>
                      <m:sub>
                        <m:r>
                          <a:rPr lang="en-US" altLang="zh-TW" i="1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</m:sSub>
                    <m:r>
                      <a:rPr lang="en-US" altLang="zh-TW" b="0" i="1" smtClean="0">
                        <a:latin typeface="Cambria Math" panose="02040503050406030204" pitchFamily="18" charset="0"/>
                      </a:rPr>
                      <m:t>~</m:t>
                    </m:r>
                    <m:r>
                      <a:rPr lang="en-US" altLang="zh-TW" i="1">
                        <a:latin typeface="Cambria Math" panose="02040503050406030204" pitchFamily="18" charset="0"/>
                      </a:rPr>
                      <m:t>𝐼</m:t>
                    </m:r>
                    <m:d>
                      <m:dPr>
                        <m:ctrlPr>
                          <a:rPr lang="en-US" altLang="zh-TW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TW" i="1">
                            <a:latin typeface="Cambria Math" panose="02040503050406030204" pitchFamily="18" charset="0"/>
                          </a:rPr>
                          <m:t>0</m:t>
                        </m:r>
                      </m:e>
                    </m:d>
                  </m:oMath>
                </a14:m>
                <a:r>
                  <a:rPr lang="en-US" altLang="zh-TW" dirty="0" smtClean="0"/>
                  <a:t> , So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i="1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en-US" altLang="zh-TW" i="1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</m:sSub>
                    <m:r>
                      <a:rPr lang="en-US" altLang="zh-TW" b="0" i="1" smtClean="0">
                        <a:latin typeface="Cambria Math" panose="02040503050406030204" pitchFamily="18" charset="0"/>
                      </a:rPr>
                      <m:t>~</m:t>
                    </m:r>
                    <m:r>
                      <a:rPr lang="en-US" altLang="zh-TW" b="0" i="1" smtClean="0">
                        <a:latin typeface="Cambria Math" panose="02040503050406030204" pitchFamily="18" charset="0"/>
                      </a:rPr>
                      <m:t>𝐼</m:t>
                    </m:r>
                    <m:r>
                      <a:rPr lang="en-US" altLang="zh-TW" b="0" i="1" smtClean="0">
                        <a:latin typeface="Cambria Math" panose="02040503050406030204" pitchFamily="18" charset="0"/>
                      </a:rPr>
                      <m:t>(1)</m:t>
                    </m:r>
                  </m:oMath>
                </a14:m>
                <a:endParaRPr lang="en-US" altLang="zh-TW" dirty="0" smtClean="0"/>
              </a:p>
              <a:p>
                <a:pPr marL="457200" lvl="1" indent="0">
                  <a:buNone/>
                </a:pPr>
                <a:endParaRPr lang="en-US" altLang="zh-TW" dirty="0" smtClean="0"/>
              </a:p>
              <a:p>
                <a:pPr marL="457200" lvl="1" indent="0">
                  <a:buNone/>
                </a:pPr>
                <a:r>
                  <a:rPr lang="en-US" altLang="zh-TW" dirty="0" smtClean="0"/>
                  <a:t>- If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i="1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en-US" altLang="zh-TW" i="1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</m:sSub>
                    <m:r>
                      <a:rPr lang="en-US" altLang="zh-TW" i="1">
                        <a:latin typeface="Cambria Math" panose="02040503050406030204" pitchFamily="18" charset="0"/>
                      </a:rPr>
                      <m:t>~</m:t>
                    </m:r>
                    <m:r>
                      <a:rPr lang="en-US" altLang="zh-TW" i="1">
                        <a:latin typeface="Cambria Math" panose="02040503050406030204" pitchFamily="18" charset="0"/>
                      </a:rPr>
                      <m:t>𝐼</m:t>
                    </m:r>
                    <m:d>
                      <m:dPr>
                        <m:ctrlPr>
                          <a:rPr lang="en-US" altLang="zh-TW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</m:d>
                    <m:r>
                      <a:rPr lang="en-US" altLang="zh-TW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altLang="zh-TW" dirty="0" smtClean="0"/>
                  <a:t>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altLang="zh-TW" i="1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</m:sSub>
                    <m:r>
                      <a:rPr lang="en-US" altLang="zh-TW" i="1">
                        <a:latin typeface="Cambria Math" panose="02040503050406030204" pitchFamily="18" charset="0"/>
                      </a:rPr>
                      <m:t>~</m:t>
                    </m:r>
                    <m:r>
                      <a:rPr lang="en-US" altLang="zh-TW" i="1">
                        <a:latin typeface="Cambria Math" panose="02040503050406030204" pitchFamily="18" charset="0"/>
                      </a:rPr>
                      <m:t>𝐼</m:t>
                    </m:r>
                    <m:d>
                      <m:dPr>
                        <m:ctrlPr>
                          <a:rPr lang="en-US" altLang="zh-TW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</m:d>
                  </m:oMath>
                </a14:m>
                <a:r>
                  <a:rPr lang="en-US" altLang="zh-TW" dirty="0" smtClean="0"/>
                  <a:t> , </a:t>
                </a:r>
                <a14:m>
                  <m:oMath xmlns:m="http://schemas.openxmlformats.org/officeDocument/2006/math">
                    <m:r>
                      <a:rPr lang="en-US" altLang="zh-TW" b="0" i="1" smtClean="0">
                        <a:latin typeface="Cambria Math" panose="02040503050406030204" pitchFamily="18" charset="0"/>
                      </a:rPr>
                      <m:t>𝑚</m:t>
                    </m:r>
                    <m:r>
                      <a:rPr lang="en-US" altLang="zh-TW" b="0" i="1" smtClean="0">
                        <a:latin typeface="Cambria Math" panose="02040503050406030204" pitchFamily="18" charset="0"/>
                      </a:rPr>
                      <m:t>&gt;</m:t>
                    </m:r>
                    <m:r>
                      <a:rPr lang="en-US" altLang="zh-TW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altLang="zh-TW" b="0" i="1" smtClean="0">
                        <a:latin typeface="Cambria Math" panose="02040503050406030204" pitchFamily="18" charset="0"/>
                      </a:rPr>
                      <m:t>&gt;0 , </m:t>
                    </m:r>
                    <m:r>
                      <a:rPr lang="en-US" altLang="zh-TW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US" altLang="zh-TW" b="0" i="1" smtClean="0">
                        <a:latin typeface="Cambria Math" panose="02040503050406030204" pitchFamily="18" charset="0"/>
                      </a:rPr>
                      <m:t> , </m:t>
                    </m:r>
                    <m:r>
                      <a:rPr lang="en-US" altLang="zh-TW" b="0" i="1" smtClean="0">
                        <a:latin typeface="Cambria Math" panose="02040503050406030204" pitchFamily="18" charset="0"/>
                      </a:rPr>
                      <m:t>𝑏</m:t>
                    </m:r>
                    <m:r>
                      <a:rPr lang="en-US" altLang="zh-TW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altLang="zh-TW" dirty="0" smtClean="0"/>
                  <a:t>are constant , then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𝑤</m:t>
                        </m:r>
                      </m:e>
                      <m:sub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</m:sSub>
                    <m:r>
                      <a:rPr lang="en-US" altLang="zh-TW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altLang="zh-TW" b="0" i="1" smtClean="0">
                        <a:latin typeface="Cambria Math" panose="02040503050406030204" pitchFamily="18" charset="0"/>
                      </a:rPr>
                      <m:t>𝑎</m:t>
                    </m:r>
                    <m:sSub>
                      <m:sSubPr>
                        <m:ctrlPr>
                          <a:rPr lang="en-US" altLang="zh-TW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altLang="zh-TW" i="1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</m:sSub>
                    <m:r>
                      <a:rPr lang="en-US" altLang="zh-TW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±</m:t>
                    </m:r>
                    <m:r>
                      <a:rPr lang="en-US" altLang="zh-TW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𝑏</m:t>
                    </m:r>
                    <m:sSub>
                      <m:sSubPr>
                        <m:ctrlPr>
                          <a:rPr lang="en-US" altLang="zh-TW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i="1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en-US" altLang="zh-TW" i="1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</m:sSub>
                    <m:r>
                      <a:rPr lang="en-US" altLang="zh-TW" b="0" i="1" smtClean="0">
                        <a:latin typeface="Cambria Math" panose="02040503050406030204" pitchFamily="18" charset="0"/>
                      </a:rPr>
                      <m:t>~</m:t>
                    </m:r>
                    <m:r>
                      <a:rPr lang="en-US" altLang="zh-TW" b="0" i="1" smtClean="0">
                        <a:latin typeface="Cambria Math" panose="02040503050406030204" pitchFamily="18" charset="0"/>
                      </a:rPr>
                      <m:t>𝐼</m:t>
                    </m:r>
                    <m:r>
                      <a:rPr lang="en-US" altLang="zh-TW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altLang="zh-TW" b="0" i="1" smtClean="0">
                        <a:latin typeface="Cambria Math" panose="02040503050406030204" pitchFamily="18" charset="0"/>
                      </a:rPr>
                      <m:t>𝑚</m:t>
                    </m:r>
                    <m:r>
                      <a:rPr lang="en-US" altLang="zh-TW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altLang="zh-TW" dirty="0" smtClean="0"/>
              </a:p>
              <a:p>
                <a:endParaRPr lang="zh-TW" altLang="en-US" dirty="0"/>
              </a:p>
            </p:txBody>
          </p:sp>
        </mc:Choice>
        <mc:Fallback xmlns="">
          <p:sp>
            <p:nvSpPr>
              <p:cNvPr id="3" name="內容版面配置區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" y="1325563"/>
                <a:ext cx="12192000" cy="4851400"/>
              </a:xfrm>
              <a:blipFill rotWithShape="0">
                <a:blip r:embed="rId2"/>
                <a:stretch>
                  <a:fillRect l="-900" t="-2010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AD7BD-E49C-4A61-A795-18DB5045E250}" type="slidenum">
              <a:rPr lang="zh-TW" altLang="en-US" smtClean="0"/>
              <a:t>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43225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pPr algn="ctr"/>
            <a:r>
              <a:rPr lang="en-US" altLang="zh-TW" dirty="0" err="1">
                <a:latin typeface="+mn-lt"/>
              </a:rPr>
              <a:t>Cointegration</a:t>
            </a:r>
            <a:endParaRPr lang="zh-TW" altLang="en-US" dirty="0">
              <a:latin typeface="+mn-lt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內容版面配置區 2"/>
              <p:cNvSpPr>
                <a:spLocks noGrp="1"/>
              </p:cNvSpPr>
              <p:nvPr>
                <p:ph idx="1"/>
              </p:nvPr>
            </p:nvSpPr>
            <p:spPr>
              <a:xfrm>
                <a:off x="1" y="1008529"/>
                <a:ext cx="12192000" cy="5712946"/>
              </a:xfrm>
            </p:spPr>
            <p:txBody>
              <a:bodyPr>
                <a:normAutofit/>
              </a:bodyPr>
              <a:lstStyle/>
              <a:p>
                <a:r>
                  <a:rPr lang="en-US" altLang="zh-TW" dirty="0" smtClean="0"/>
                  <a:t>Now we come back to </a:t>
                </a:r>
                <a:r>
                  <a:rPr lang="en-US" altLang="zh-TW" dirty="0" err="1" smtClean="0"/>
                  <a:t>cointegration</a:t>
                </a:r>
                <a:r>
                  <a:rPr lang="en-US" altLang="zh-TW" dirty="0" smtClean="0"/>
                  <a:t> :</a:t>
                </a:r>
                <a:endParaRPr lang="en-US" altLang="zh-TW" dirty="0"/>
              </a:p>
              <a:p>
                <a:pPr marL="457200" lvl="1" indent="0">
                  <a:buNone/>
                </a:pPr>
                <a:r>
                  <a:rPr lang="en-US" altLang="zh-TW" dirty="0" smtClean="0"/>
                  <a:t>- The econometricians </a:t>
                </a:r>
                <a:r>
                  <a:rPr lang="en-US" altLang="zh-TW" u="sng" dirty="0" smtClean="0"/>
                  <a:t>Engle</a:t>
                </a:r>
                <a:r>
                  <a:rPr lang="en-US" altLang="zh-TW" dirty="0" smtClean="0"/>
                  <a:t> and </a:t>
                </a:r>
                <a:r>
                  <a:rPr lang="en-US" altLang="zh-TW" u="sng" dirty="0" smtClean="0"/>
                  <a:t>Granger </a:t>
                </a:r>
              </a:p>
              <a:p>
                <a:pPr marL="457200" lvl="1" indent="0">
                  <a:buNone/>
                </a:pPr>
                <a:r>
                  <a:rPr lang="en-US" altLang="zh-TW" dirty="0" smtClean="0"/>
                  <a:t>   1) They observed that two </a:t>
                </a:r>
                <a:r>
                  <a:rPr lang="en-US" altLang="zh-TW" dirty="0" err="1" smtClean="0"/>
                  <a:t>nonstationary</a:t>
                </a:r>
                <a:r>
                  <a:rPr lang="en-US" altLang="zh-TW" dirty="0" smtClean="0"/>
                  <a:t> series in a specific linear combination become to</a:t>
                </a:r>
              </a:p>
              <a:p>
                <a:pPr marL="457200" lvl="1" indent="0">
                  <a:buNone/>
                </a:pPr>
                <a:r>
                  <a:rPr lang="en-US" altLang="zh-TW" dirty="0"/>
                  <a:t> </a:t>
                </a:r>
                <a:r>
                  <a:rPr lang="en-US" altLang="zh-TW" dirty="0" smtClean="0"/>
                  <a:t>       stationary!</a:t>
                </a:r>
              </a:p>
              <a:p>
                <a:pPr marL="457200" lvl="1" indent="0">
                  <a:buNone/>
                </a:pPr>
                <a:r>
                  <a:rPr lang="en-US" altLang="zh-TW" dirty="0" smtClean="0"/>
                  <a:t>   2) They proposed the idea in an article and won Nobel Prize in economics in 2003.</a:t>
                </a:r>
              </a:p>
              <a:p>
                <a:pPr marL="457200" lvl="1" indent="0">
                  <a:buNone/>
                </a:pPr>
                <a:endParaRPr lang="en-US" altLang="zh-TW" dirty="0"/>
              </a:p>
              <a:p>
                <a:pPr lvl="1">
                  <a:buFontTx/>
                  <a:buChar char="-"/>
                </a:pPr>
                <a:r>
                  <a:rPr lang="en-US" altLang="zh-TW" dirty="0" smtClean="0"/>
                  <a:t>Definition: </a:t>
                </a:r>
              </a:p>
              <a:p>
                <a:pPr marL="457200" lvl="1" indent="0">
                  <a:buNone/>
                </a:pPr>
                <a:r>
                  <a:rPr lang="en-US" altLang="zh-TW" dirty="0"/>
                  <a:t> </a:t>
                </a:r>
                <a:r>
                  <a:rPr lang="en-US" altLang="zh-TW" dirty="0" smtClean="0"/>
                  <a:t>   If a </a:t>
                </a:r>
                <a:r>
                  <a:rPr lang="en-US" altLang="zh-TW" dirty="0" err="1" smtClean="0"/>
                  <a:t>nonstationary</a:t>
                </a:r>
                <a:r>
                  <a:rPr lang="en-US" altLang="zh-TW" dirty="0" smtClean="0"/>
                  <a:t> time series with m variables denote by vector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</m:sSub>
                    <m:r>
                      <a:rPr lang="en-US" altLang="zh-TW" b="0" i="1" smtClean="0">
                        <a:latin typeface="Cambria Math" panose="02040503050406030204" pitchFamily="18" charset="0"/>
                      </a:rPr>
                      <m:t>=(</m:t>
                    </m:r>
                    <m:sSub>
                      <m:sSubPr>
                        <m:ctrlPr>
                          <a:rPr lang="en-US" altLang="zh-TW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</m:sSub>
                    <m:r>
                      <a:rPr lang="en-US" altLang="zh-TW" b="0" i="1" smtClean="0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en-US" altLang="zh-TW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</m:sSub>
                    <m:r>
                      <a:rPr lang="en-US" altLang="zh-TW" b="0" i="1" smtClean="0">
                        <a:latin typeface="Cambria Math" panose="02040503050406030204" pitchFamily="18" charset="0"/>
                      </a:rPr>
                      <m:t>,…,</m:t>
                    </m:r>
                    <m:sSub>
                      <m:sSubPr>
                        <m:ctrlPr>
                          <a:rPr lang="en-US" altLang="zh-TW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  <m:r>
                          <a:rPr lang="en-US" altLang="zh-TW" i="1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</m:sSub>
                    <m:r>
                      <a:rPr lang="en-US" altLang="zh-TW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altLang="zh-TW" dirty="0" smtClean="0"/>
                  <a:t>  </a:t>
                </a:r>
              </a:p>
              <a:p>
                <a:pPr marL="457200" lvl="1" indent="0">
                  <a:buNone/>
                </a:pPr>
                <a:r>
                  <a:rPr lang="en-US" altLang="zh-TW" dirty="0"/>
                  <a:t> </a:t>
                </a:r>
                <a:r>
                  <a:rPr lang="en-US" altLang="zh-TW" dirty="0" smtClean="0"/>
                  <a:t>  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altLang="zh-TW" i="1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</m:sSub>
                    <m:r>
                      <a:rPr lang="en-US" altLang="zh-TW" b="0" i="1" smtClean="0">
                        <a:latin typeface="Cambria Math" panose="02040503050406030204" pitchFamily="18" charset="0"/>
                      </a:rPr>
                      <m:t>~</m:t>
                    </m:r>
                    <m:r>
                      <a:rPr lang="en-US" altLang="zh-TW" b="0" i="1" smtClean="0">
                        <a:latin typeface="Cambria Math" panose="02040503050406030204" pitchFamily="18" charset="0"/>
                      </a:rPr>
                      <m:t>𝐼</m:t>
                    </m:r>
                    <m:d>
                      <m:dPr>
                        <m:ctrlPr>
                          <a:rPr lang="en-US" altLang="zh-TW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</m:d>
                    <m:r>
                      <a:rPr lang="en-US" altLang="zh-TW" b="0" i="1" smtClean="0">
                        <a:latin typeface="Cambria Math" panose="02040503050406030204" pitchFamily="18" charset="0"/>
                      </a:rPr>
                      <m:t>  </m:t>
                    </m:r>
                    <m:r>
                      <a:rPr lang="en-US" altLang="zh-TW" b="0" i="1" smtClean="0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altLang="zh-TW" b="0" i="1" smtClean="0">
                        <a:latin typeface="Cambria Math" panose="02040503050406030204" pitchFamily="18" charset="0"/>
                      </a:rPr>
                      <m:t>&gt;0</m:t>
                    </m:r>
                  </m:oMath>
                </a14:m>
                <a:r>
                  <a:rPr lang="en-US" altLang="zh-TW" dirty="0" smtClean="0"/>
                  <a:t> , </a:t>
                </a:r>
                <a14:m>
                  <m:oMath xmlns:m="http://schemas.openxmlformats.org/officeDocument/2006/math">
                    <m:r>
                      <a:rPr lang="en-US" altLang="zh-TW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∃</m:t>
                    </m:r>
                  </m:oMath>
                </a14:m>
                <a:r>
                  <a:rPr lang="en-US" altLang="zh-TW" dirty="0" smtClean="0"/>
                  <a:t> a vector </a:t>
                </a:r>
                <a14:m>
                  <m:oMath xmlns:m="http://schemas.openxmlformats.org/officeDocument/2006/math">
                    <m:r>
                      <a:rPr lang="zh-TW" altLang="en-US" i="1" smtClean="0">
                        <a:latin typeface="Cambria Math" panose="02040503050406030204" pitchFamily="18" charset="0"/>
                      </a:rPr>
                      <m:t>𝛽</m:t>
                    </m:r>
                    <m:r>
                      <a:rPr lang="en-US" altLang="zh-TW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US" altLang="zh-TW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altLang="zh-TW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zh-TW" altLang="en-US" b="0" i="1" smtClean="0">
                                <a:latin typeface="Cambria Math" panose="02040503050406030204" pitchFamily="18" charset="0"/>
                              </a:rPr>
                              <m:t>𝛽</m:t>
                            </m:r>
                          </m:e>
                          <m:sub>
                            <m:r>
                              <a:rPr lang="en-US" altLang="zh-TW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en-US" altLang="zh-TW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zh-TW" altLang="en-US" b="0" i="1" smtClean="0">
                                <a:latin typeface="Cambria Math" panose="02040503050406030204" pitchFamily="18" charset="0"/>
                              </a:rPr>
                              <m:t>𝛽</m:t>
                            </m:r>
                          </m:e>
                          <m:sub>
                            <m:r>
                              <a:rPr lang="en-US" altLang="zh-TW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,…,</m:t>
                        </m:r>
                        <m:sSub>
                          <m:sSubPr>
                            <m:ctrlPr>
                              <a:rPr lang="en-US" altLang="zh-TW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zh-TW" altLang="en-US" b="0" i="1" smtClean="0">
                                <a:latin typeface="Cambria Math" panose="02040503050406030204" pitchFamily="18" charset="0"/>
                              </a:rPr>
                              <m:t>𝛽</m:t>
                            </m:r>
                          </m:e>
                          <m:sub>
                            <m:r>
                              <a:rPr lang="en-US" altLang="zh-TW" b="0" i="1" smtClean="0">
                                <a:latin typeface="Cambria Math" panose="02040503050406030204" pitchFamily="18" charset="0"/>
                              </a:rPr>
                              <m:t>𝑚</m:t>
                            </m:r>
                          </m:sub>
                        </m:sSub>
                      </m:e>
                    </m:d>
                    <m:r>
                      <a:rPr lang="en-US" altLang="zh-TW" b="0" i="1" smtClean="0">
                        <a:latin typeface="Cambria Math" panose="02040503050406030204" pitchFamily="18" charset="0"/>
                      </a:rPr>
                      <m:t> , </m:t>
                    </m:r>
                    <m:r>
                      <a:rPr lang="zh-TW" altLang="en-US" i="1">
                        <a:latin typeface="Cambria Math" panose="02040503050406030204" pitchFamily="18" charset="0"/>
                      </a:rPr>
                      <m:t>𝛽</m:t>
                    </m:r>
                    <m:r>
                      <a:rPr lang="zh-TW" altLang="en-US" i="1" smtClean="0">
                        <a:latin typeface="Cambria Math" panose="02040503050406030204" pitchFamily="18" charset="0"/>
                      </a:rPr>
                      <m:t>≠</m:t>
                    </m:r>
                    <m:r>
                      <a:rPr lang="en-US" altLang="zh-TW" b="0" i="1" smtClean="0">
                        <a:latin typeface="Cambria Math" panose="02040503050406030204" pitchFamily="18" charset="0"/>
                      </a:rPr>
                      <m:t>0</m:t>
                    </m:r>
                  </m:oMath>
                </a14:m>
                <a:r>
                  <a:rPr lang="en-US" altLang="zh-TW" dirty="0" smtClean="0"/>
                  <a:t>  </a:t>
                </a:r>
                <a:r>
                  <a:rPr lang="en-US" altLang="zh-TW" dirty="0" err="1" smtClean="0"/>
                  <a:t>s.t.</a:t>
                </a:r>
                <a:r>
                  <a:rPr lang="en-US" altLang="zh-TW" dirty="0" smtClean="0"/>
                  <a:t>  </a:t>
                </a:r>
                <a14:m>
                  <m:oMath xmlns:m="http://schemas.openxmlformats.org/officeDocument/2006/math">
                    <m:r>
                      <a:rPr lang="zh-TW" altLang="en-US" i="1" smtClean="0">
                        <a:latin typeface="Cambria Math" panose="02040503050406030204" pitchFamily="18" charset="0"/>
                      </a:rPr>
                      <m:t>𝛽</m:t>
                    </m:r>
                    <m:sSubSup>
                      <m:sSubSupPr>
                        <m:ctrlPr>
                          <a:rPr lang="en-US" altLang="zh-TW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  <m:sup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bSup>
                    <m:r>
                      <a:rPr lang="en-US" altLang="zh-TW" b="0" i="1" smtClean="0">
                        <a:latin typeface="Cambria Math" panose="02040503050406030204" pitchFamily="18" charset="0"/>
                      </a:rPr>
                      <m:t>~</m:t>
                    </m:r>
                    <m:r>
                      <a:rPr lang="en-US" altLang="zh-TW" b="0" i="1" smtClean="0">
                        <a:latin typeface="Cambria Math" panose="02040503050406030204" pitchFamily="18" charset="0"/>
                      </a:rPr>
                      <m:t>𝐼</m:t>
                    </m:r>
                    <m:r>
                      <a:rPr lang="en-US" altLang="zh-TW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altLang="zh-TW" b="0" i="1" smtClean="0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altLang="zh-TW" b="0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altLang="zh-TW" b="0" i="1" smtClean="0">
                        <a:latin typeface="Cambria Math" panose="02040503050406030204" pitchFamily="18" charset="0"/>
                      </a:rPr>
                      <m:t>𝑑</m:t>
                    </m:r>
                    <m:r>
                      <a:rPr lang="en-US" altLang="zh-TW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altLang="zh-TW" dirty="0" smtClean="0"/>
                  <a:t> then </a:t>
                </a:r>
                <a:r>
                  <a:rPr lang="en-US" altLang="zh-TW" dirty="0" smtClean="0"/>
                  <a:t>we</a:t>
                </a:r>
              </a:p>
              <a:p>
                <a:pPr marL="457200" lvl="1" indent="0">
                  <a:buNone/>
                </a:pPr>
                <a:r>
                  <a:rPr lang="en-US" altLang="zh-TW" dirty="0"/>
                  <a:t> </a:t>
                </a:r>
                <a:r>
                  <a:rPr lang="en-US" altLang="zh-TW" dirty="0" smtClean="0"/>
                  <a:t> </a:t>
                </a:r>
                <a:r>
                  <a:rPr lang="en-US" altLang="zh-TW" dirty="0" smtClean="0"/>
                  <a:t>  say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</m:sSub>
                  </m:oMath>
                </a14:m>
                <a:r>
                  <a:rPr lang="en-US" altLang="zh-TW" dirty="0" smtClean="0"/>
                  <a:t> are </a:t>
                </a:r>
                <a:r>
                  <a:rPr lang="en-US" altLang="zh-TW" dirty="0" err="1" smtClean="0"/>
                  <a:t>cointegrated</a:t>
                </a:r>
                <a:r>
                  <a:rPr lang="en-US" altLang="zh-TW" dirty="0" smtClean="0"/>
                  <a:t> of order (</a:t>
                </a:r>
                <a:r>
                  <a:rPr lang="en-US" altLang="zh-TW" dirty="0" err="1" smtClean="0"/>
                  <a:t>k,d</a:t>
                </a:r>
                <a:r>
                  <a:rPr lang="en-US" altLang="zh-TW" dirty="0" smtClean="0"/>
                  <a:t>) denote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altLang="zh-TW" i="1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</m:sSub>
                    <m:r>
                      <a:rPr lang="en-US" altLang="zh-TW" b="0" i="1" smtClean="0">
                        <a:latin typeface="Cambria Math" panose="02040503050406030204" pitchFamily="18" charset="0"/>
                      </a:rPr>
                      <m:t>~</m:t>
                    </m:r>
                    <m:r>
                      <a:rPr lang="en-US" altLang="zh-TW" b="0" i="1" smtClean="0">
                        <a:latin typeface="Cambria Math" panose="02040503050406030204" pitchFamily="18" charset="0"/>
                      </a:rPr>
                      <m:t>𝐶𝐼</m:t>
                    </m:r>
                    <m:r>
                      <a:rPr lang="en-US" altLang="zh-TW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altLang="zh-TW" b="0" i="1" smtClean="0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altLang="zh-TW" b="0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altLang="zh-TW" b="0" i="1" smtClean="0">
                        <a:latin typeface="Cambria Math" panose="02040503050406030204" pitchFamily="18" charset="0"/>
                      </a:rPr>
                      <m:t>𝑑</m:t>
                    </m:r>
                    <m:r>
                      <a:rPr lang="en-US" altLang="zh-TW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altLang="zh-TW" dirty="0" smtClean="0"/>
                  <a:t> and </a:t>
                </a:r>
                <a14:m>
                  <m:oMath xmlns:m="http://schemas.openxmlformats.org/officeDocument/2006/math">
                    <m:r>
                      <a:rPr lang="zh-TW" altLang="en-US" i="1">
                        <a:latin typeface="Cambria Math" panose="02040503050406030204" pitchFamily="18" charset="0"/>
                      </a:rPr>
                      <m:t>𝛽</m:t>
                    </m:r>
                  </m:oMath>
                </a14:m>
                <a:r>
                  <a:rPr lang="en-US" altLang="zh-TW" dirty="0" smtClean="0"/>
                  <a:t> is </a:t>
                </a:r>
                <a:r>
                  <a:rPr lang="en-US" altLang="zh-TW" dirty="0" err="1" smtClean="0"/>
                  <a:t>cointegrating</a:t>
                </a:r>
                <a:r>
                  <a:rPr lang="en-US" altLang="zh-TW" dirty="0" smtClean="0"/>
                  <a:t> vector.</a:t>
                </a:r>
              </a:p>
              <a:p>
                <a:pPr marL="457200" lvl="1" indent="0">
                  <a:buNone/>
                </a:pPr>
                <a:endParaRPr lang="en-US" altLang="zh-TW" dirty="0"/>
              </a:p>
              <a:p>
                <a:pPr lvl="1">
                  <a:buFontTx/>
                  <a:buChar char="-"/>
                </a:pPr>
                <a:r>
                  <a:rPr lang="en-US" altLang="zh-TW" dirty="0" smtClean="0"/>
                  <a:t>In this book , it focus on</a:t>
                </a:r>
              </a:p>
              <a:p>
                <a:pPr marL="457200" lvl="1" indent="0">
                  <a:buNone/>
                </a:pPr>
                <a:r>
                  <a:rPr lang="en-US" altLang="zh-TW" dirty="0"/>
                  <a:t> </a:t>
                </a:r>
                <a:r>
                  <a:rPr lang="en-US" altLang="zh-TW" dirty="0" smtClean="0"/>
                  <a:t>   </a:t>
                </a:r>
                <a14:m>
                  <m:oMath xmlns:m="http://schemas.openxmlformats.org/officeDocument/2006/math">
                    <m:d>
                      <m:dPr>
                        <m:begChr m:val="{"/>
                        <m:endChr m:val="}"/>
                        <m:ctrlPr>
                          <a:rPr lang="en-US" altLang="zh-TW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altLang="zh-TW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TW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altLang="zh-TW" i="1">
                                <a:latin typeface="Cambria Math" panose="02040503050406030204" pitchFamily="18" charset="0"/>
                              </a:rPr>
                              <m:t>𝑡</m:t>
                            </m:r>
                          </m:sub>
                        </m:sSub>
                      </m:e>
                    </m:d>
                    <m:r>
                      <a:rPr lang="en-US" altLang="zh-TW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altLang="zh-TW" i="1">
                        <a:latin typeface="Cambria Math" panose="02040503050406030204" pitchFamily="18" charset="0"/>
                      </a:rPr>
                      <m:t>𝑎𝑛𝑑</m:t>
                    </m:r>
                    <m:r>
                      <a:rPr lang="en-US" altLang="zh-TW" i="1">
                        <a:latin typeface="Cambria Math" panose="02040503050406030204" pitchFamily="18" charset="0"/>
                      </a:rPr>
                      <m:t> </m:t>
                    </m:r>
                    <m:d>
                      <m:dPr>
                        <m:begChr m:val="{"/>
                        <m:endChr m:val="}"/>
                        <m:ctrlPr>
                          <a:rPr lang="en-US" altLang="zh-TW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altLang="zh-TW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TW" i="1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  <m:sub>
                            <m:r>
                              <a:rPr lang="en-US" altLang="zh-TW" i="1">
                                <a:latin typeface="Cambria Math" panose="02040503050406030204" pitchFamily="18" charset="0"/>
                              </a:rPr>
                              <m:t>𝑡</m:t>
                            </m:r>
                          </m:sub>
                        </m:sSub>
                      </m:e>
                    </m:d>
                    <m:r>
                      <a:rPr lang="en-US" altLang="zh-TW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altLang="zh-TW" i="1" smtClean="0">
                        <a:latin typeface="Cambria Math" panose="02040503050406030204" pitchFamily="18" charset="0"/>
                      </a:rPr>
                      <m:t>𝑖𝑠</m:t>
                    </m:r>
                    <m:r>
                      <a:rPr lang="en-US" altLang="zh-TW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altLang="zh-TW" i="1" smtClean="0">
                        <a:latin typeface="Cambria Math" panose="02040503050406030204" pitchFamily="18" charset="0"/>
                      </a:rPr>
                      <m:t>𝑛𝑜𝑛𝑠𝑡𝑎𝑡𝑖𝑜𝑛𝑎𝑟𝑦</m:t>
                    </m:r>
                    <m:r>
                      <a:rPr lang="en-US" altLang="zh-TW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altLang="zh-TW" i="1" smtClean="0">
                        <a:latin typeface="Cambria Math" panose="02040503050406030204" pitchFamily="18" charset="0"/>
                      </a:rPr>
                      <m:t>𝑡𝑖𝑚𝑒</m:t>
                    </m:r>
                    <m:r>
                      <a:rPr lang="en-US" altLang="zh-TW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altLang="zh-TW" i="1" smtClean="0">
                        <a:latin typeface="Cambria Math" panose="02040503050406030204" pitchFamily="18" charset="0"/>
                      </a:rPr>
                      <m:t>𝑠𝑒𝑟𝑖𝑒𝑠</m:t>
                    </m:r>
                    <m:r>
                      <a:rPr lang="en-US" altLang="zh-TW" i="1" smtClean="0">
                        <a:latin typeface="Cambria Math" panose="02040503050406030204" pitchFamily="18" charset="0"/>
                      </a:rPr>
                      <m:t> , </m:t>
                    </m:r>
                  </m:oMath>
                </a14:m>
                <a:endParaRPr lang="en-US" altLang="zh-TW" i="1" dirty="0" smtClean="0">
                  <a:latin typeface="Cambria Math" panose="02040503050406030204" pitchFamily="18" charset="0"/>
                </a:endParaRPr>
              </a:p>
              <a:p>
                <a:pPr marL="457200" lvl="1" indent="0">
                  <a:buNone/>
                </a:pPr>
                <a:r>
                  <a:rPr lang="en-US" altLang="zh-TW" dirty="0" smtClean="0">
                    <a:ea typeface="Cambria Math" panose="02040503050406030204" pitchFamily="18" charset="0"/>
                  </a:rPr>
                  <a:t>    </a:t>
                </a:r>
                <a14:m>
                  <m:oMath xmlns:m="http://schemas.openxmlformats.org/officeDocument/2006/math">
                    <m:r>
                      <a:rPr lang="en-US" altLang="zh-TW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∃ </m:t>
                    </m:r>
                    <m:r>
                      <a:rPr lang="zh-TW" alt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𝛾</m:t>
                    </m:r>
                    <m:r>
                      <a:rPr lang="en-US" altLang="zh-TW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n-US" altLang="zh-TW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𝑠</m:t>
                    </m:r>
                    <m:r>
                      <a:rPr lang="en-US" altLang="zh-TW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.</m:t>
                    </m:r>
                    <m:r>
                      <a:rPr lang="en-US" altLang="zh-TW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𝑡</m:t>
                    </m:r>
                    <m:r>
                      <a:rPr lang="en-US" altLang="zh-TW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. </m:t>
                    </m:r>
                    <m:d>
                      <m:dPr>
                        <m:begChr m:val="{"/>
                        <m:endChr m:val="}"/>
                        <m:ctrlPr>
                          <a:rPr lang="en-US" altLang="zh-TW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altLang="zh-TW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TW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altLang="zh-TW" i="1">
                                <a:latin typeface="Cambria Math" panose="02040503050406030204" pitchFamily="18" charset="0"/>
                              </a:rPr>
                              <m:t>𝑡</m:t>
                            </m:r>
                          </m:sub>
                        </m:sSub>
                        <m:r>
                          <a:rPr lang="en-US" altLang="zh-TW" i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zh-TW" altLang="en-US" i="1">
                            <a:latin typeface="Cambria Math" panose="02040503050406030204" pitchFamily="18" charset="0"/>
                          </a:rPr>
                          <m:t>𝛾</m:t>
                        </m:r>
                        <m:sSub>
                          <m:sSubPr>
                            <m:ctrlPr>
                              <a:rPr lang="en-US" altLang="zh-TW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TW" i="1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  <m:sub>
                            <m:r>
                              <a:rPr lang="en-US" altLang="zh-TW" i="1">
                                <a:latin typeface="Cambria Math" panose="02040503050406030204" pitchFamily="18" charset="0"/>
                              </a:rPr>
                              <m:t>𝑡</m:t>
                            </m:r>
                          </m:sub>
                        </m:sSub>
                      </m:e>
                    </m:d>
                    <m:r>
                      <a:rPr lang="en-US" altLang="zh-TW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n-US" altLang="zh-TW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𝑖𝑠</m:t>
                    </m:r>
                    <m:r>
                      <a:rPr lang="en-US" altLang="zh-TW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n-US" altLang="zh-TW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𝑠𝑡𝑎𝑡𝑖𝑜𝑛𝑎𝑟𝑦</m:t>
                    </m:r>
                    <m:r>
                      <a:rPr lang="en-US" altLang="zh-TW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</m:t>
                    </m:r>
                    <m:r>
                      <a:rPr lang="en-US" altLang="zh-TW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𝑡h𝑒𝑛</m:t>
                    </m:r>
                    <m:r>
                      <a:rPr lang="en-US" altLang="zh-TW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d>
                      <m:dPr>
                        <m:begChr m:val="{"/>
                        <m:endChr m:val="}"/>
                        <m:ctrlPr>
                          <a:rPr lang="en-US" altLang="zh-TW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altLang="zh-TW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TW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altLang="zh-TW" i="1">
                                <a:latin typeface="Cambria Math" panose="02040503050406030204" pitchFamily="18" charset="0"/>
                              </a:rPr>
                              <m:t>𝑡</m:t>
                            </m:r>
                          </m:sub>
                        </m:sSub>
                      </m:e>
                    </m:d>
                    <m:r>
                      <a:rPr lang="en-US" altLang="zh-TW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altLang="zh-TW" i="1">
                        <a:latin typeface="Cambria Math" panose="02040503050406030204" pitchFamily="18" charset="0"/>
                      </a:rPr>
                      <m:t>𝑎𝑛𝑑</m:t>
                    </m:r>
                    <m:r>
                      <a:rPr lang="en-US" altLang="zh-TW" i="1">
                        <a:latin typeface="Cambria Math" panose="02040503050406030204" pitchFamily="18" charset="0"/>
                      </a:rPr>
                      <m:t> </m:t>
                    </m:r>
                    <m:d>
                      <m:dPr>
                        <m:begChr m:val="{"/>
                        <m:endChr m:val="}"/>
                        <m:ctrlPr>
                          <a:rPr lang="en-US" altLang="zh-TW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altLang="zh-TW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TW" i="1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  <m:sub>
                            <m:r>
                              <a:rPr lang="en-US" altLang="zh-TW" i="1">
                                <a:latin typeface="Cambria Math" panose="02040503050406030204" pitchFamily="18" charset="0"/>
                              </a:rPr>
                              <m:t>𝑡</m:t>
                            </m:r>
                          </m:sub>
                        </m:sSub>
                      </m:e>
                    </m:d>
                    <m:r>
                      <a:rPr lang="en-US" altLang="zh-TW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altLang="zh-TW" i="1">
                        <a:latin typeface="Cambria Math" panose="02040503050406030204" pitchFamily="18" charset="0"/>
                      </a:rPr>
                      <m:t>𝑎𝑟𝑒</m:t>
                    </m:r>
                    <m:r>
                      <a:rPr lang="en-US" altLang="zh-TW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altLang="zh-TW" i="1">
                        <a:latin typeface="Cambria Math" panose="02040503050406030204" pitchFamily="18" charset="0"/>
                      </a:rPr>
                      <m:t>𝑐𝑜𝑖𝑛𝑡𝑒𝑔𝑟𝑎𝑡𝑒𝑑</m:t>
                    </m:r>
                  </m:oMath>
                </a14:m>
                <a:r>
                  <a:rPr lang="en-US" altLang="zh-TW" dirty="0"/>
                  <a:t>.</a:t>
                </a:r>
                <a:endParaRPr lang="zh-TW" altLang="en-US" dirty="0"/>
              </a:p>
              <a:p>
                <a:pPr marL="457200" lvl="1" indent="0">
                  <a:buNone/>
                </a:pPr>
                <a:endParaRPr lang="en-US" altLang="zh-TW" dirty="0" smtClean="0"/>
              </a:p>
              <a:p>
                <a:pPr marL="457200" indent="-457200">
                  <a:buFont typeface="+mj-lt"/>
                  <a:buAutoNum type="arabicPeriod"/>
                </a:pPr>
                <a:endParaRPr lang="zh-TW" altLang="en-US" dirty="0"/>
              </a:p>
            </p:txBody>
          </p:sp>
        </mc:Choice>
        <mc:Fallback>
          <p:sp>
            <p:nvSpPr>
              <p:cNvPr id="3" name="內容版面配置區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" y="1008529"/>
                <a:ext cx="12192000" cy="5712946"/>
              </a:xfrm>
              <a:blipFill rotWithShape="0">
                <a:blip r:embed="rId2"/>
                <a:stretch>
                  <a:fillRect l="-900" t="-1706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AD7BD-E49C-4A61-A795-18DB5045E250}" type="slidenum">
              <a:rPr lang="zh-TW" altLang="en-US" smtClean="0"/>
              <a:t>6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91680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pPr algn="ctr"/>
            <a:r>
              <a:rPr lang="en-US" altLang="zh-TW" dirty="0" err="1" smtClean="0">
                <a:latin typeface="+mn-lt"/>
              </a:rPr>
              <a:t>Cointegration</a:t>
            </a:r>
            <a:endParaRPr lang="zh-TW" altLang="en-US" dirty="0">
              <a:latin typeface="+mn-lt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12058" y="1008528"/>
            <a:ext cx="11967883" cy="5567083"/>
          </a:xfrm>
        </p:spPr>
        <p:txBody>
          <a:bodyPr/>
          <a:lstStyle/>
          <a:p>
            <a:r>
              <a:rPr lang="en-US" altLang="zh-TW" dirty="0" smtClean="0"/>
              <a:t>Real-life example :</a:t>
            </a:r>
            <a:endParaRPr lang="en-US" altLang="zh-TW" dirty="0"/>
          </a:p>
          <a:p>
            <a:pPr marL="971550" lvl="1" indent="-514350">
              <a:buFont typeface="+mj-lt"/>
              <a:buAutoNum type="arabicParenR"/>
            </a:pPr>
            <a:r>
              <a:rPr lang="en-US" altLang="zh-TW" dirty="0"/>
              <a:t>C</a:t>
            </a:r>
            <a:r>
              <a:rPr lang="en-US" altLang="zh-TW" dirty="0" smtClean="0"/>
              <a:t>onsumption and income</a:t>
            </a:r>
          </a:p>
          <a:p>
            <a:pPr marL="971550" lvl="1" indent="-514350">
              <a:buFont typeface="+mj-lt"/>
              <a:buAutoNum type="arabicParenR"/>
            </a:pPr>
            <a:r>
              <a:rPr lang="en-US" altLang="zh-TW" dirty="0"/>
              <a:t>S</a:t>
            </a:r>
            <a:r>
              <a:rPr lang="en-US" altLang="zh-TW" dirty="0" smtClean="0"/>
              <a:t>hort-term and long-term rates</a:t>
            </a:r>
          </a:p>
          <a:p>
            <a:pPr marL="971550" lvl="1" indent="-514350">
              <a:buFont typeface="+mj-lt"/>
              <a:buAutoNum type="arabicParenR"/>
            </a:pPr>
            <a:r>
              <a:rPr lang="en-US" altLang="zh-TW" dirty="0"/>
              <a:t>T</a:t>
            </a:r>
            <a:r>
              <a:rPr lang="en-US" altLang="zh-TW" dirty="0" smtClean="0"/>
              <a:t>he M2 money supply and GDP</a:t>
            </a:r>
          </a:p>
          <a:p>
            <a:pPr marL="971550" lvl="1" indent="-514350">
              <a:buFont typeface="+mj-lt"/>
              <a:buAutoNum type="arabicParenR"/>
            </a:pPr>
            <a:endParaRPr lang="en-US" altLang="zh-TW" dirty="0" smtClean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AD7BD-E49C-4A61-A795-18DB5045E250}" type="slidenum">
              <a:rPr lang="zh-TW" altLang="en-US" smtClean="0"/>
              <a:t>7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25955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pPr algn="ctr"/>
            <a:r>
              <a:rPr lang="en-US" altLang="zh-TW" dirty="0" err="1" smtClean="0">
                <a:latin typeface="+mn-lt"/>
              </a:rPr>
              <a:t>Cointegration</a:t>
            </a:r>
            <a:endParaRPr lang="zh-TW" altLang="en-US" dirty="0">
              <a:latin typeface="+mn-lt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12058" y="2259106"/>
            <a:ext cx="11967883" cy="4316505"/>
          </a:xfrm>
        </p:spPr>
        <p:txBody>
          <a:bodyPr/>
          <a:lstStyle/>
          <a:p>
            <a:r>
              <a:rPr lang="en-US" altLang="zh-TW" dirty="0" smtClean="0"/>
              <a:t>So , What is the </a:t>
            </a:r>
            <a:r>
              <a:rPr lang="en-US" altLang="zh-TW" dirty="0" err="1" smtClean="0"/>
              <a:t>cointegrated</a:t>
            </a:r>
            <a:r>
              <a:rPr lang="en-US" altLang="zh-TW" dirty="0" smtClean="0"/>
              <a:t> series dynamics </a:t>
            </a:r>
            <a:r>
              <a:rPr lang="en-US" altLang="zh-TW" dirty="0" smtClean="0"/>
              <a:t>?</a:t>
            </a:r>
            <a:endParaRPr lang="en-US" altLang="zh-TW" dirty="0" smtClean="0"/>
          </a:p>
          <a:p>
            <a:pPr marL="914400" lvl="1" indent="-457200">
              <a:buFont typeface="+mj-lt"/>
              <a:buAutoNum type="arabicParenR"/>
            </a:pPr>
            <a:r>
              <a:rPr lang="en-US" altLang="zh-TW" dirty="0" smtClean="0"/>
              <a:t>The </a:t>
            </a:r>
            <a:r>
              <a:rPr lang="en-US" altLang="zh-TW" dirty="0" err="1"/>
              <a:t>cointegrated</a:t>
            </a:r>
            <a:r>
              <a:rPr lang="en-US" altLang="zh-TW" dirty="0"/>
              <a:t> systems have a long-run equilibrium</a:t>
            </a:r>
            <a:r>
              <a:rPr lang="en-US" altLang="zh-TW" dirty="0" smtClean="0"/>
              <a:t>.</a:t>
            </a:r>
          </a:p>
          <a:p>
            <a:pPr marL="457200" lvl="1" indent="0">
              <a:buNone/>
            </a:pPr>
            <a:r>
              <a:rPr lang="en-US" altLang="zh-TW" dirty="0"/>
              <a:t> </a:t>
            </a:r>
            <a:r>
              <a:rPr lang="en-US" altLang="zh-TW" dirty="0" smtClean="0"/>
              <a:t>      </a:t>
            </a:r>
            <a:r>
              <a:rPr lang="en-US" altLang="zh-TW" dirty="0"/>
              <a:t>- If there is a deviation from the </a:t>
            </a:r>
            <a:r>
              <a:rPr lang="en-US" altLang="zh-TW" dirty="0" smtClean="0"/>
              <a:t>long-run mean</a:t>
            </a:r>
            <a:r>
              <a:rPr lang="en-US" altLang="zh-TW" dirty="0"/>
              <a:t>, then one or both time series </a:t>
            </a:r>
            <a:r>
              <a:rPr lang="en-US" altLang="zh-TW" dirty="0" smtClean="0"/>
              <a:t>adjust</a:t>
            </a:r>
          </a:p>
          <a:p>
            <a:pPr marL="457200" lvl="1" indent="0">
              <a:buNone/>
            </a:pPr>
            <a:r>
              <a:rPr lang="en-US" altLang="zh-TW" dirty="0"/>
              <a:t> </a:t>
            </a:r>
            <a:r>
              <a:rPr lang="en-US" altLang="zh-TW" dirty="0" smtClean="0"/>
              <a:t>        </a:t>
            </a:r>
            <a:r>
              <a:rPr lang="en-US" altLang="zh-TW" dirty="0"/>
              <a:t>themselves to restore the </a:t>
            </a:r>
            <a:r>
              <a:rPr lang="en-US" altLang="zh-TW" dirty="0" smtClean="0"/>
              <a:t>long-run equilibrium.(From </a:t>
            </a:r>
            <a:r>
              <a:rPr lang="en-US" altLang="zh-TW" dirty="0"/>
              <a:t>Granger representation </a:t>
            </a:r>
            <a:r>
              <a:rPr lang="en-US" altLang="zh-TW" dirty="0" smtClean="0"/>
              <a:t>theorem) </a:t>
            </a:r>
          </a:p>
          <a:p>
            <a:pPr marL="457200" lvl="1" indent="0">
              <a:buNone/>
            </a:pPr>
            <a:r>
              <a:rPr lang="en-US" altLang="zh-TW" dirty="0"/>
              <a:t> </a:t>
            </a:r>
            <a:r>
              <a:rPr lang="en-US" altLang="zh-TW" dirty="0" smtClean="0"/>
              <a:t>           </a:t>
            </a:r>
          </a:p>
          <a:p>
            <a:pPr marL="914400" lvl="1" indent="-457200">
              <a:buFont typeface="+mj-lt"/>
              <a:buAutoNum type="arabicParenR" startAt="2"/>
            </a:pPr>
            <a:r>
              <a:rPr lang="en-US" altLang="zh-TW" dirty="0" smtClean="0"/>
              <a:t>We use “error correction” to capture the movement !</a:t>
            </a:r>
            <a:endParaRPr lang="en-US" altLang="zh-TW" dirty="0"/>
          </a:p>
          <a:p>
            <a:pPr marL="457200" lvl="1" indent="0">
              <a:buNone/>
            </a:pPr>
            <a:endParaRPr lang="en-US" altLang="zh-TW" dirty="0" smtClean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AD7BD-E49C-4A61-A795-18DB5045E250}" type="slidenum">
              <a:rPr lang="zh-TW" altLang="en-US" smtClean="0"/>
              <a:t>8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94440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pPr algn="ctr"/>
            <a:r>
              <a:rPr lang="en-US" altLang="zh-TW" dirty="0" err="1" smtClean="0">
                <a:latin typeface="+mn-lt"/>
              </a:rPr>
              <a:t>Cointegration</a:t>
            </a:r>
            <a:endParaRPr lang="zh-TW" altLang="en-US" dirty="0">
              <a:latin typeface="+mn-lt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內容版面配置區 2"/>
              <p:cNvSpPr>
                <a:spLocks noGrp="1"/>
              </p:cNvSpPr>
              <p:nvPr>
                <p:ph idx="1"/>
              </p:nvPr>
            </p:nvSpPr>
            <p:spPr>
              <a:xfrm>
                <a:off x="112058" y="1008529"/>
                <a:ext cx="11967883" cy="5661212"/>
              </a:xfrm>
            </p:spPr>
            <p:txBody>
              <a:bodyPr>
                <a:normAutofit fontScale="92500" lnSpcReduction="10000"/>
              </a:bodyPr>
              <a:lstStyle/>
              <a:p>
                <a:r>
                  <a:rPr lang="en-US" altLang="zh-TW" dirty="0" smtClean="0"/>
                  <a:t>The error correction representation:</a:t>
                </a:r>
              </a:p>
              <a:p>
                <a:pPr marL="0" indent="0">
                  <a:buNone/>
                </a:pPr>
                <a:r>
                  <a:rPr lang="en-US" altLang="zh-TW" dirty="0" smtClean="0"/>
                  <a:t>   - If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altLang="zh-TW" i="1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</m:sSub>
                    <m:r>
                      <a:rPr lang="en-US" altLang="zh-TW" b="0" i="1" smtClean="0">
                        <a:latin typeface="Cambria Math" panose="02040503050406030204" pitchFamily="18" charset="0"/>
                      </a:rPr>
                      <m:t> ,  </m:t>
                    </m:r>
                    <m:sSub>
                      <m:sSubPr>
                        <m:ctrlPr>
                          <a:rPr lang="en-US" altLang="zh-TW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i="1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en-US" altLang="zh-TW" i="1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</m:sSub>
                    <m:r>
                      <a:rPr lang="en-US" altLang="zh-TW" b="0" i="1" smtClean="0">
                        <a:latin typeface="Cambria Math" panose="02040503050406030204" pitchFamily="18" charset="0"/>
                      </a:rPr>
                      <m:t>~</m:t>
                    </m:r>
                    <m:r>
                      <a:rPr lang="en-US" altLang="zh-TW" b="0" i="1" smtClean="0">
                        <a:latin typeface="Cambria Math" panose="02040503050406030204" pitchFamily="18" charset="0"/>
                      </a:rPr>
                      <m:t>𝐼</m:t>
                    </m:r>
                    <m:r>
                      <a:rPr lang="en-US" altLang="zh-TW" b="0" i="1" smtClean="0">
                        <a:latin typeface="Cambria Math" panose="02040503050406030204" pitchFamily="18" charset="0"/>
                      </a:rPr>
                      <m:t>(1)</m:t>
                    </m:r>
                  </m:oMath>
                </a14:m>
                <a:r>
                  <a:rPr lang="en-US" altLang="zh-TW" dirty="0" smtClean="0"/>
                  <a:t> and </a:t>
                </a:r>
                <a:r>
                  <a:rPr lang="en-US" altLang="zh-TW" dirty="0" err="1" smtClean="0"/>
                  <a:t>cointegrated</a:t>
                </a:r>
                <a:r>
                  <a:rPr lang="en-US" altLang="zh-TW" dirty="0" smtClean="0"/>
                  <a:t> , so  </a:t>
                </a:r>
              </a:p>
              <a:p>
                <a:pPr marL="514350" indent="-514350">
                  <a:buFont typeface="+mj-lt"/>
                  <a:buAutoNum type="arabicPeriod" startAt="5"/>
                </a:pPr>
                <a:endParaRPr lang="en-US" altLang="zh-TW" dirty="0" smtClean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TW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sub>
                      </m:sSub>
                      <m:r>
                        <a:rPr lang="en-US" altLang="zh-TW" b="0" i="1" smtClean="0"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sub>
                      </m:sSub>
                      <m:r>
                        <a:rPr lang="en-US" altLang="zh-TW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zh-TW" altLang="en-US" b="0" i="1" smtClean="0">
                              <a:latin typeface="Cambria Math" panose="02040503050406030204" pitchFamily="18" charset="0"/>
                            </a:rPr>
                            <m:t>𝛼</m:t>
                          </m:r>
                        </m:e>
                        <m:sub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sub>
                      </m:sSub>
                      <m:d>
                        <m:dPr>
                          <m:ctrlP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altLang="zh-TW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TW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b>
                              <m:r>
                                <a:rPr lang="en-US" altLang="zh-TW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  <m:r>
                                <a:rPr lang="en-US" altLang="zh-TW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sub>
                          </m:sSub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zh-TW" altLang="en-US" b="0" i="1" smtClean="0">
                              <a:latin typeface="Cambria Math" panose="02040503050406030204" pitchFamily="18" charset="0"/>
                            </a:rPr>
                            <m:t>𝛾</m:t>
                          </m:r>
                          <m:sSub>
                            <m:sSubPr>
                              <m:ctrlPr>
                                <a:rPr lang="en-US" altLang="zh-TW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TW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altLang="zh-TW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  <m:r>
                                <a:rPr lang="en-US" altLang="zh-TW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sub>
                          </m:sSub>
                        </m:e>
                      </m:d>
                      <m:r>
                        <a:rPr lang="en-US" altLang="zh-TW" b="0" i="1" smtClean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zh-TW" altLang="en-US" b="0" i="1" smtClean="0">
                              <a:latin typeface="Cambria Math" panose="02040503050406030204" pitchFamily="18" charset="0"/>
                            </a:rPr>
                            <m:t>𝜀</m:t>
                          </m:r>
                        </m:e>
                        <m:sub>
                          <m:sSub>
                            <m:sSubPr>
                              <m:ctrlPr>
                                <a:rPr lang="en-US" altLang="zh-TW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TW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b>
                              <m:r>
                                <a:rPr lang="en-US" altLang="zh-TW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sub>
                          </m:sSub>
                        </m:sub>
                      </m:sSub>
                    </m:oMath>
                  </m:oMathPara>
                </a14:m>
                <a:endParaRPr lang="en-US" altLang="zh-TW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TW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sub>
                      </m:sSub>
                      <m:r>
                        <a:rPr lang="en-US" altLang="zh-TW" b="0" i="1" smtClean="0"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sub>
                      </m:sSub>
                      <m:r>
                        <a:rPr lang="en-US" altLang="zh-TW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zh-TW" altLang="en-US" b="0" i="1" smtClean="0">
                              <a:latin typeface="Cambria Math" panose="02040503050406030204" pitchFamily="18" charset="0"/>
                            </a:rPr>
                            <m:t>𝛼</m:t>
                          </m:r>
                        </m:e>
                        <m:sub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sub>
                      </m:sSub>
                      <m:d>
                        <m:dPr>
                          <m:ctrlP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altLang="zh-TW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TW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b>
                              <m:r>
                                <a:rPr lang="en-US" altLang="zh-TW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  <m:r>
                                <a:rPr lang="en-US" altLang="zh-TW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sub>
                          </m:sSub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zh-TW" altLang="en-US" b="0" i="1" smtClean="0">
                              <a:latin typeface="Cambria Math" panose="02040503050406030204" pitchFamily="18" charset="0"/>
                            </a:rPr>
                            <m:t>𝛾</m:t>
                          </m:r>
                          <m:sSub>
                            <m:sSubPr>
                              <m:ctrlPr>
                                <a:rPr lang="en-US" altLang="zh-TW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TW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altLang="zh-TW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  <m:r>
                                <a:rPr lang="en-US" altLang="zh-TW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sub>
                          </m:sSub>
                        </m:e>
                      </m:d>
                      <m:r>
                        <a:rPr lang="en-US" altLang="zh-TW" b="0" i="1" smtClean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zh-TW" altLang="en-US" b="0" i="1" smtClean="0">
                              <a:latin typeface="Cambria Math" panose="02040503050406030204" pitchFamily="18" charset="0"/>
                            </a:rPr>
                            <m:t>𝜀</m:t>
                          </m:r>
                        </m:e>
                        <m:sub>
                          <m:sSub>
                            <m:sSubPr>
                              <m:ctrlPr>
                                <a:rPr lang="en-US" altLang="zh-TW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TW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altLang="zh-TW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sub>
                          </m:sSub>
                        </m:sub>
                      </m:sSub>
                    </m:oMath>
                  </m:oMathPara>
                </a14:m>
                <a:endParaRPr lang="en-US" altLang="zh-TW" dirty="0" smtClean="0"/>
              </a:p>
              <a:p>
                <a:pPr marL="0" indent="0">
                  <a:buNone/>
                </a:pPr>
                <a:endParaRPr lang="en-US" altLang="zh-TW" dirty="0" smtClean="0"/>
              </a:p>
              <a:p>
                <a:pPr marL="0" indent="0">
                  <a:buNone/>
                </a:pPr>
                <a:endParaRPr lang="en-US" altLang="zh-TW" dirty="0" smtClean="0"/>
              </a:p>
              <a:p>
                <a:pPr marL="914400" lvl="1" indent="-457200">
                  <a:buFont typeface="+mj-lt"/>
                  <a:buAutoNum type="arabicParenR"/>
                </a:pPr>
                <a:r>
                  <a:rPr lang="en-US" altLang="zh-TW" dirty="0"/>
                  <a:t>The error correction rate :</a:t>
                </a:r>
              </a:p>
              <a:p>
                <a:pPr marL="457200" lvl="1" indent="0">
                  <a:buNone/>
                </a:pPr>
                <a:r>
                  <a:rPr lang="en-US" altLang="zh-TW" dirty="0"/>
                  <a:t>       - Indicative of the speed with which the time series corrects itself to maintain</a:t>
                </a:r>
              </a:p>
              <a:p>
                <a:pPr marL="457200" lvl="1" indent="0">
                  <a:buNone/>
                </a:pPr>
                <a:r>
                  <a:rPr lang="en-US" altLang="zh-TW" dirty="0"/>
                  <a:t>          equilibrium.</a:t>
                </a:r>
              </a:p>
              <a:p>
                <a:pPr marL="457200" lvl="1" indent="0">
                  <a:buNone/>
                </a:pPr>
                <a:r>
                  <a:rPr lang="en-US" altLang="zh-TW" dirty="0"/>
                  <a:t>       - One positive , another should negative.</a:t>
                </a:r>
              </a:p>
              <a:p>
                <a:pPr marL="457200" lvl="1" indent="0">
                  <a:buNone/>
                </a:pPr>
                <a:endParaRPr lang="en-US" altLang="zh-TW" dirty="0"/>
              </a:p>
              <a:p>
                <a:pPr marL="914400" lvl="1" indent="-457200">
                  <a:buFont typeface="+mj-lt"/>
                  <a:buAutoNum type="arabicParenR" startAt="2"/>
                </a:pPr>
                <a:r>
                  <a:rPr lang="en-US" altLang="zh-TW" dirty="0" err="1" smtClean="0"/>
                  <a:t>Cointegration</a:t>
                </a:r>
                <a:r>
                  <a:rPr lang="en-US" altLang="zh-TW" dirty="0" smtClean="0"/>
                  <a:t> coefficient :</a:t>
                </a:r>
              </a:p>
              <a:p>
                <a:pPr marL="457200" lvl="1" indent="0">
                  <a:buNone/>
                </a:pPr>
                <a:r>
                  <a:rPr lang="en-US" altLang="zh-TW" dirty="0" smtClean="0"/>
                  <a:t>       - If two time series are said to be </a:t>
                </a:r>
                <a:r>
                  <a:rPr lang="en-US" altLang="zh-TW" dirty="0" err="1" smtClean="0"/>
                  <a:t>cointegarted</a:t>
                </a:r>
                <a:r>
                  <a:rPr lang="en-US" altLang="zh-TW" dirty="0" smtClean="0"/>
                  <a:t>, they share a common trend.</a:t>
                </a:r>
              </a:p>
              <a:p>
                <a:pPr marL="457200" lvl="1" indent="0">
                  <a:buNone/>
                </a:pPr>
                <a:r>
                  <a:rPr lang="en-US" altLang="zh-TW" dirty="0" smtClean="0"/>
                  <a:t>       - And one’s common trend component can be scaled up by another one.    </a:t>
                </a:r>
                <a:endParaRPr lang="zh-TW" altLang="en-US" dirty="0"/>
              </a:p>
            </p:txBody>
          </p:sp>
        </mc:Choice>
        <mc:Fallback xmlns="">
          <p:sp>
            <p:nvSpPr>
              <p:cNvPr id="3" name="內容版面配置區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12058" y="1008529"/>
                <a:ext cx="11967883" cy="5661212"/>
              </a:xfrm>
              <a:blipFill rotWithShape="0">
                <a:blip r:embed="rId2"/>
                <a:stretch>
                  <a:fillRect l="-764" t="-2153" b="-1507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文字方塊 3"/>
          <p:cNvSpPr txBox="1"/>
          <p:nvPr/>
        </p:nvSpPr>
        <p:spPr>
          <a:xfrm>
            <a:off x="5459506" y="3030208"/>
            <a:ext cx="2339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>
                <a:solidFill>
                  <a:srgbClr val="FF0000"/>
                </a:solidFill>
              </a:rPr>
              <a:t>Error correction part</a:t>
            </a:r>
            <a:endParaRPr lang="zh-TW" altLang="en-US" dirty="0">
              <a:solidFill>
                <a:srgbClr val="FF0000"/>
              </a:solidFill>
            </a:endParaRPr>
          </a:p>
        </p:txBody>
      </p:sp>
      <p:sp>
        <p:nvSpPr>
          <p:cNvPr id="5" name="文字方塊 4"/>
          <p:cNvSpPr txBox="1"/>
          <p:nvPr/>
        </p:nvSpPr>
        <p:spPr>
          <a:xfrm>
            <a:off x="8030136" y="3043655"/>
            <a:ext cx="19094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>
                <a:solidFill>
                  <a:srgbClr val="FF0000"/>
                </a:solidFill>
              </a:rPr>
              <a:t>White noise part</a:t>
            </a:r>
            <a:endParaRPr lang="zh-TW" altLang="en-US" dirty="0">
              <a:solidFill>
                <a:srgbClr val="FF0000"/>
              </a:solidFill>
            </a:endParaRPr>
          </a:p>
        </p:txBody>
      </p:sp>
      <p:cxnSp>
        <p:nvCxnSpPr>
          <p:cNvPr id="7" name="直線接點 6"/>
          <p:cNvCxnSpPr/>
          <p:nvPr/>
        </p:nvCxnSpPr>
        <p:spPr>
          <a:xfrm>
            <a:off x="5365376" y="3043655"/>
            <a:ext cx="2433919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線接點 8"/>
          <p:cNvCxnSpPr/>
          <p:nvPr/>
        </p:nvCxnSpPr>
        <p:spPr>
          <a:xfrm>
            <a:off x="8162365" y="3030208"/>
            <a:ext cx="416859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矩形 10"/>
          <p:cNvSpPr/>
          <p:nvPr/>
        </p:nvSpPr>
        <p:spPr>
          <a:xfrm>
            <a:off x="5822576" y="2205317"/>
            <a:ext cx="1815353" cy="811443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3" name="矩形 12"/>
          <p:cNvSpPr/>
          <p:nvPr/>
        </p:nvSpPr>
        <p:spPr>
          <a:xfrm>
            <a:off x="5365376" y="2205318"/>
            <a:ext cx="349624" cy="811442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4" name="矩形 13"/>
          <p:cNvSpPr/>
          <p:nvPr/>
        </p:nvSpPr>
        <p:spPr>
          <a:xfrm>
            <a:off x="6817659" y="2030506"/>
            <a:ext cx="228600" cy="999702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16" name="直線單箭頭接點 15"/>
          <p:cNvCxnSpPr/>
          <p:nvPr/>
        </p:nvCxnSpPr>
        <p:spPr>
          <a:xfrm>
            <a:off x="7046259" y="3030208"/>
            <a:ext cx="1936376" cy="51981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文字方塊 17"/>
          <p:cNvSpPr txBox="1"/>
          <p:nvPr/>
        </p:nvSpPr>
        <p:spPr>
          <a:xfrm>
            <a:off x="8982635" y="3469803"/>
            <a:ext cx="2747683" cy="369332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TW" dirty="0">
                <a:solidFill>
                  <a:srgbClr val="00B0F0"/>
                </a:solidFill>
              </a:rPr>
              <a:t>C</a:t>
            </a:r>
            <a:r>
              <a:rPr lang="en-US" altLang="zh-TW" dirty="0" smtClean="0">
                <a:solidFill>
                  <a:srgbClr val="00B0F0"/>
                </a:solidFill>
              </a:rPr>
              <a:t>oefficient of </a:t>
            </a:r>
            <a:r>
              <a:rPr lang="en-US" altLang="zh-TW" dirty="0" err="1" smtClean="0">
                <a:solidFill>
                  <a:srgbClr val="00B0F0"/>
                </a:solidFill>
              </a:rPr>
              <a:t>cointegration</a:t>
            </a:r>
            <a:endParaRPr lang="zh-TW" altLang="en-US" dirty="0">
              <a:solidFill>
                <a:srgbClr val="00B0F0"/>
              </a:solidFill>
            </a:endParaRPr>
          </a:p>
        </p:txBody>
      </p:sp>
      <p:cxnSp>
        <p:nvCxnSpPr>
          <p:cNvPr id="20" name="直線單箭頭接點 19"/>
          <p:cNvCxnSpPr/>
          <p:nvPr/>
        </p:nvCxnSpPr>
        <p:spPr>
          <a:xfrm flipV="1">
            <a:off x="7315200" y="1734671"/>
            <a:ext cx="714936" cy="470647"/>
          </a:xfrm>
          <a:prstGeom prst="straightConnector1">
            <a:avLst/>
          </a:prstGeom>
          <a:ln>
            <a:solidFill>
              <a:srgbClr val="92D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文字方塊 20"/>
          <p:cNvSpPr txBox="1"/>
          <p:nvPr/>
        </p:nvSpPr>
        <p:spPr>
          <a:xfrm>
            <a:off x="8041342" y="1532965"/>
            <a:ext cx="3913093" cy="369332"/>
          </a:xfrm>
          <a:prstGeom prst="rect">
            <a:avLst/>
          </a:prstGeom>
          <a:noFill/>
          <a:ln>
            <a:solidFill>
              <a:srgbClr val="92D050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TW" dirty="0" smtClean="0">
                <a:solidFill>
                  <a:srgbClr val="92D050"/>
                </a:solidFill>
              </a:rPr>
              <a:t>deviation from the long-run equilibrium</a:t>
            </a:r>
            <a:endParaRPr lang="zh-TW" altLang="en-US" dirty="0">
              <a:solidFill>
                <a:srgbClr val="92D050"/>
              </a:solidFill>
            </a:endParaRPr>
          </a:p>
        </p:txBody>
      </p:sp>
      <p:cxnSp>
        <p:nvCxnSpPr>
          <p:cNvPr id="24" name="直線單箭頭接點 23"/>
          <p:cNvCxnSpPr/>
          <p:nvPr/>
        </p:nvCxnSpPr>
        <p:spPr>
          <a:xfrm flipH="1">
            <a:off x="3886200" y="2850776"/>
            <a:ext cx="1479176" cy="389965"/>
          </a:xfrm>
          <a:prstGeom prst="straightConnector1">
            <a:avLst/>
          </a:prstGeom>
          <a:ln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文字方塊 24"/>
          <p:cNvSpPr txBox="1"/>
          <p:nvPr/>
        </p:nvSpPr>
        <p:spPr>
          <a:xfrm>
            <a:off x="1779494" y="3167245"/>
            <a:ext cx="2106706" cy="369332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TW" dirty="0" smtClean="0">
                <a:solidFill>
                  <a:srgbClr val="FFC000"/>
                </a:solidFill>
              </a:rPr>
              <a:t>error correction rate</a:t>
            </a:r>
            <a:endParaRPr lang="zh-TW" altLang="en-US" dirty="0">
              <a:solidFill>
                <a:srgbClr val="FFC000"/>
              </a:solidFill>
            </a:endParaRP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AD7BD-E49C-4A61-A795-18DB5045E250}" type="slidenum">
              <a:rPr lang="zh-TW" altLang="en-US" smtClean="0"/>
              <a:t>9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089396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9703</TotalTime>
  <Words>1184</Words>
  <Application>Microsoft Office PowerPoint</Application>
  <PresentationFormat>寬螢幕</PresentationFormat>
  <Paragraphs>211</Paragraphs>
  <Slides>19</Slides>
  <Notes>3</Notes>
  <HiddenSlides>0</HiddenSlides>
  <MMClips>0</MMClips>
  <ScaleCrop>false</ScaleCrop>
  <HeadingPairs>
    <vt:vector size="8" baseType="variant">
      <vt:variant>
        <vt:lpstr>使用字型</vt:lpstr>
      </vt:variant>
      <vt:variant>
        <vt:i4>6</vt:i4>
      </vt:variant>
      <vt:variant>
        <vt:lpstr>佈景主題</vt:lpstr>
      </vt:variant>
      <vt:variant>
        <vt:i4>1</vt:i4>
      </vt:variant>
      <vt:variant>
        <vt:lpstr>內嵌 OLE 伺服程式</vt:lpstr>
      </vt:variant>
      <vt:variant>
        <vt:i4>1</vt:i4>
      </vt:variant>
      <vt:variant>
        <vt:lpstr>投影片標題</vt:lpstr>
      </vt:variant>
      <vt:variant>
        <vt:i4>19</vt:i4>
      </vt:variant>
    </vt:vector>
  </HeadingPairs>
  <TitlesOfParts>
    <vt:vector size="27" baseType="lpstr">
      <vt:lpstr>新細明體</vt:lpstr>
      <vt:lpstr>Arial</vt:lpstr>
      <vt:lpstr>Calibri</vt:lpstr>
      <vt:lpstr>Calibri Light</vt:lpstr>
      <vt:lpstr>Cambria Math</vt:lpstr>
      <vt:lpstr>Wingdings</vt:lpstr>
      <vt:lpstr>Office 佈景主題</vt:lpstr>
      <vt:lpstr>Equation</vt:lpstr>
      <vt:lpstr>CH5 Overview</vt:lpstr>
      <vt:lpstr>Agenda</vt:lpstr>
      <vt:lpstr>History</vt:lpstr>
      <vt:lpstr>Motivation</vt:lpstr>
      <vt:lpstr>Cointegration</vt:lpstr>
      <vt:lpstr>Cointegration</vt:lpstr>
      <vt:lpstr>Cointegration</vt:lpstr>
      <vt:lpstr>Cointegration</vt:lpstr>
      <vt:lpstr>Cointegration</vt:lpstr>
      <vt:lpstr>PowerPoint 簡報</vt:lpstr>
      <vt:lpstr>PowerPoint 簡報</vt:lpstr>
      <vt:lpstr>Cointegration</vt:lpstr>
      <vt:lpstr>Applying the model</vt:lpstr>
      <vt:lpstr>Applying the model</vt:lpstr>
      <vt:lpstr>A trading strategy</vt:lpstr>
      <vt:lpstr>A trading strategy</vt:lpstr>
      <vt:lpstr>A trading strategy</vt:lpstr>
      <vt:lpstr>A trading strategy</vt:lpstr>
      <vt:lpstr>Road map for strategy design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CH5 Overview</dc:title>
  <dc:creator>david</dc:creator>
  <cp:lastModifiedBy>david</cp:lastModifiedBy>
  <cp:revision>97</cp:revision>
  <dcterms:created xsi:type="dcterms:W3CDTF">2014-07-03T09:41:06Z</dcterms:created>
  <dcterms:modified xsi:type="dcterms:W3CDTF">2014-08-12T16:41:40Z</dcterms:modified>
</cp:coreProperties>
</file>